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44"/>
  </p:notesMasterIdLst>
  <p:handoutMasterIdLst>
    <p:handoutMasterId r:id="rId45"/>
  </p:handoutMasterIdLst>
  <p:sldIdLst>
    <p:sldId id="262" r:id="rId5"/>
    <p:sldId id="265" r:id="rId6"/>
    <p:sldId id="261" r:id="rId7"/>
    <p:sldId id="274" r:id="rId8"/>
    <p:sldId id="273" r:id="rId9"/>
    <p:sldId id="272" r:id="rId10"/>
    <p:sldId id="278" r:id="rId11"/>
    <p:sldId id="283" r:id="rId12"/>
    <p:sldId id="282" r:id="rId13"/>
    <p:sldId id="281" r:id="rId14"/>
    <p:sldId id="280" r:id="rId15"/>
    <p:sldId id="285" r:id="rId16"/>
    <p:sldId id="284" r:id="rId17"/>
    <p:sldId id="275" r:id="rId18"/>
    <p:sldId id="287" r:id="rId19"/>
    <p:sldId id="286" r:id="rId20"/>
    <p:sldId id="288" r:id="rId21"/>
    <p:sldId id="276" r:id="rId22"/>
    <p:sldId id="289" r:id="rId23"/>
    <p:sldId id="290" r:id="rId24"/>
    <p:sldId id="291" r:id="rId25"/>
    <p:sldId id="292" r:id="rId26"/>
    <p:sldId id="293" r:id="rId27"/>
    <p:sldId id="304" r:id="rId28"/>
    <p:sldId id="305" r:id="rId29"/>
    <p:sldId id="306" r:id="rId30"/>
    <p:sldId id="296" r:id="rId31"/>
    <p:sldId id="303" r:id="rId32"/>
    <p:sldId id="298" r:id="rId33"/>
    <p:sldId id="299" r:id="rId34"/>
    <p:sldId id="300" r:id="rId35"/>
    <p:sldId id="301" r:id="rId36"/>
    <p:sldId id="302" r:id="rId37"/>
    <p:sldId id="277" r:id="rId38"/>
    <p:sldId id="294" r:id="rId39"/>
    <p:sldId id="297" r:id="rId40"/>
    <p:sldId id="307" r:id="rId41"/>
    <p:sldId id="295" r:id="rId42"/>
    <p:sldId id="26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7"/>
  </p:normalViewPr>
  <p:slideViewPr>
    <p:cSldViewPr snapToGrid="0" snapToObjects="1">
      <p:cViewPr varScale="1">
        <p:scale>
          <a:sx n="113" d="100"/>
          <a:sy n="113" d="100"/>
        </p:scale>
        <p:origin x="372" y="9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pt>
    <dgm:pt modelId="{4AF52931-E4CA-4429-AACB-B8747CDB2409}">
      <dgm:prSet phldrT="[Text]" custT="1"/>
      <dgm:spPr/>
      <dgm:t>
        <a:bodyPr/>
        <a:lstStyle/>
        <a:p>
          <a:pPr>
            <a:lnSpc>
              <a:spcPct val="100000"/>
            </a:lnSpc>
          </a:pPr>
          <a:r>
            <a:rPr lang="en-US" sz="2800" dirty="0" smtClean="0">
              <a:latin typeface="Calibri" panose="020F0502020204030204" pitchFamily="34" charset="0"/>
              <a:cs typeface="Calibri" panose="020F0502020204030204" pitchFamily="34" charset="0"/>
            </a:rPr>
            <a:t>Based on industry experience</a:t>
          </a:r>
          <a:endParaRPr lang="en-US" sz="2800" dirty="0">
            <a:latin typeface="Calibri" panose="020F0502020204030204" pitchFamily="34" charset="0"/>
            <a:cs typeface="Calibri" panose="020F0502020204030204" pitchFamily="34" charset="0"/>
          </a:endParaRP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custT="1"/>
      <dgm:spPr/>
      <dgm:t>
        <a:bodyPr/>
        <a:lstStyle/>
        <a:p>
          <a:pPr>
            <a:lnSpc>
              <a:spcPct val="100000"/>
            </a:lnSpc>
          </a:pPr>
          <a:r>
            <a:rPr lang="en-US" sz="2800" dirty="0" smtClean="0">
              <a:latin typeface="Calibri" panose="020F0502020204030204" pitchFamily="34" charset="0"/>
              <a:cs typeface="Calibri" panose="020F0502020204030204" pitchFamily="34" charset="0"/>
            </a:rPr>
            <a:t>Based on education</a:t>
          </a:r>
          <a:endParaRPr lang="en-US" sz="2800" dirty="0">
            <a:latin typeface="Calibri" panose="020F0502020204030204" pitchFamily="34" charset="0"/>
            <a:cs typeface="Calibri" panose="020F0502020204030204" pitchFamily="34" charset="0"/>
          </a:endParaRP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custT="1"/>
      <dgm:spPr/>
      <dgm:t>
        <a:bodyPr/>
        <a:lstStyle/>
        <a:p>
          <a:pPr>
            <a:lnSpc>
              <a:spcPct val="100000"/>
            </a:lnSpc>
          </a:pPr>
          <a:r>
            <a:rPr lang="en-US" sz="2800" dirty="0" smtClean="0">
              <a:latin typeface="Calibri" panose="020F0502020204030204" pitchFamily="34" charset="0"/>
              <a:cs typeface="Calibri" panose="020F0502020204030204" pitchFamily="34" charset="0"/>
            </a:rPr>
            <a:t>Based on teaching experience</a:t>
          </a:r>
          <a:endParaRPr lang="en-US" sz="2800" dirty="0">
            <a:latin typeface="Calibri" panose="020F0502020204030204" pitchFamily="34" charset="0"/>
            <a:cs typeface="Calibri" panose="020F0502020204030204" pitchFamily="34" charset="0"/>
          </a:endParaRP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3"/>
      <dgm:spPr/>
    </dgm:pt>
    <dgm:pt modelId="{ABC6D826-A6E6-42EC-BF0E-9025B33009B2}" type="pres">
      <dgm:prSet presAssocID="{4AF52931-E4CA-4429-AACB-B8747CDB2409}" presName="iconRect" presStyleLbl="node1" presStyleIdx="0" presStyleCnt="3" custLinFactX="17643" custLinFactNeighborX="100000" custLinFactNeighborY="30147"/>
      <dgm:spPr>
        <a:solidFill>
          <a:schemeClr val="accent5"/>
        </a:solidFill>
        <a:ln>
          <a:noFill/>
        </a:ln>
      </dgm:spPr>
      <dgm:t>
        <a:bodyPr/>
        <a:lstStyle/>
        <a:p>
          <a:endParaRPr lang="en-US"/>
        </a:p>
      </dgm: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3" custScaleX="127861">
        <dgm:presLayoutVars>
          <dgm:chMax val="0"/>
          <dgm:chPref val="0"/>
        </dgm:presLayoutVars>
      </dgm:prSet>
      <dgm:spPr/>
      <dgm:t>
        <a:bodyPr/>
        <a:lstStyle/>
        <a:p>
          <a:endParaRPr lang="en-US"/>
        </a:p>
      </dgm:t>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3"/>
      <dgm:spPr/>
    </dgm:pt>
    <dgm:pt modelId="{AFC95015-001F-49EB-8731-0714E310C46E}" type="pres">
      <dgm:prSet presAssocID="{81BEB84D-9A77-49C6-9301-B3359FCAC75F}" presName="iconRect" presStyleLbl="node1" presStyleIdx="1" presStyleCnt="3"/>
      <dgm:spPr>
        <a:solidFill>
          <a:schemeClr val="accent5"/>
        </a:solidFill>
        <a:ln>
          <a:noFill/>
        </a:ln>
      </dgm:spPr>
      <dgm:t>
        <a:bodyPr/>
        <a:lstStyle/>
        <a:p>
          <a:endParaRPr lang="en-US"/>
        </a:p>
      </dgm: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3" custScaleX="127861">
        <dgm:presLayoutVars>
          <dgm:chMax val="0"/>
          <dgm:chPref val="0"/>
        </dgm:presLayoutVars>
      </dgm:prSet>
      <dgm:spPr/>
      <dgm:t>
        <a:bodyPr/>
        <a:lstStyle/>
        <a:p>
          <a:endParaRPr lang="en-US"/>
        </a:p>
      </dgm:t>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3"/>
      <dgm:spPr/>
    </dgm:pt>
    <dgm:pt modelId="{22E3D4D5-84E6-41EE-BF94-D56D24841B8B}" type="pres">
      <dgm:prSet presAssocID="{BFF9359E-E9B1-4B73-BACC-2C7988765B16}" presName="iconRect" presStyleLbl="node1" presStyleIdx="2" presStyleCnt="3"/>
      <dgm:spPr>
        <a:solidFill>
          <a:schemeClr val="accent5"/>
        </a:solidFill>
        <a:ln>
          <a:noFill/>
        </a:ln>
      </dgm:spPr>
      <dgm:t>
        <a:bodyPr/>
        <a:lstStyle/>
        <a:p>
          <a:endParaRPr lang="en-US"/>
        </a:p>
      </dgm: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3" custScaleX="127861">
        <dgm:presLayoutVars>
          <dgm:chMax val="0"/>
          <dgm:chPref val="0"/>
        </dgm:presLayoutVars>
      </dgm:prSet>
      <dgm:spPr/>
      <dgm:t>
        <a:bodyPr/>
        <a:lstStyle/>
        <a:p>
          <a:endParaRPr lang="en-US"/>
        </a:p>
      </dgm:t>
    </dgm:pt>
  </dgm:ptLst>
  <dgm:cxnLst>
    <dgm:cxn modelId="{420EF6C4-7321-43BE-A2FC-253606B1E06A}" srcId="{C7720856-93F0-4CC7-B7FD-2466914A11D4}" destId="{81BEB84D-9A77-49C6-9301-B3359FCAC75F}" srcOrd="1" destOrd="0" parTransId="{AE4D0D43-0332-4F79-8D35-BCD8C10758AE}" sibTransId="{5D260F18-25D2-4074-87F1-7E78DDA61C58}"/>
    <dgm:cxn modelId="{6CE42D31-A5CD-4293-9252-02BB7390D545}" type="presOf" srcId="{4AF52931-E4CA-4429-AACB-B8747CDB2409}" destId="{573FC8C9-03E6-4269-9DB7-824A4479C21C}" srcOrd="0" destOrd="0" presId="urn:microsoft.com/office/officeart/2018/2/layout/IconVerticalSolidList"/>
    <dgm:cxn modelId="{F9899549-F706-4D9A-8D30-CC87785A4BD1}" type="presOf" srcId="{BFF9359E-E9B1-4B73-BACC-2C7988765B16}" destId="{61C9C6B6-F051-4AFC-B696-34674ED32FC0}" srcOrd="0" destOrd="0" presId="urn:microsoft.com/office/officeart/2018/2/layout/IconVerticalSolidList"/>
    <dgm:cxn modelId="{745B6C74-C9FD-47F7-996E-2D57D164A5C8}" type="presOf" srcId="{81BEB84D-9A77-49C6-9301-B3359FCAC75F}" destId="{8C6416B8-BF6E-4B19-A8CD-80E01FEB1ED8}"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0314A3D2-5E17-48C8-86C5-FD62237EACB0}" type="presOf" srcId="{C7720856-93F0-4CC7-B7FD-2466914A11D4}" destId="{536D0097-A245-4152-8984-CC3ABB7DF273}" srcOrd="0" destOrd="0" presId="urn:microsoft.com/office/officeart/2018/2/layout/IconVerticalSolidList"/>
    <dgm:cxn modelId="{F82329C8-C3B2-4E9B-9033-528488D72705}" srcId="{C7720856-93F0-4CC7-B7FD-2466914A11D4}" destId="{4AF52931-E4CA-4429-AACB-B8747CDB2409}" srcOrd="0" destOrd="0" parTransId="{67B2FC97-2FAE-4EFE-9DEE-E4216C657F35}" sibTransId="{D86AF01C-9CBC-41F8-9354-48CD82BDFDC9}"/>
    <dgm:cxn modelId="{98B89911-E2C3-40B5-8E4D-32E9D5AF57FA}" type="presParOf" srcId="{536D0097-A245-4152-8984-CC3ABB7DF273}" destId="{DB8DBD9D-81A4-425A-BACC-11558B39BA4F}" srcOrd="0" destOrd="0" presId="urn:microsoft.com/office/officeart/2018/2/layout/IconVerticalSolidList"/>
    <dgm:cxn modelId="{AC1D2426-5DFE-4D6E-A87C-447D261455F2}" type="presParOf" srcId="{DB8DBD9D-81A4-425A-BACC-11558B39BA4F}" destId="{DE4D0CB4-0619-47EF-A746-365405D39958}" srcOrd="0" destOrd="0" presId="urn:microsoft.com/office/officeart/2018/2/layout/IconVerticalSolidList"/>
    <dgm:cxn modelId="{1D260F22-1154-411C-BE72-65712F06CB44}" type="presParOf" srcId="{DB8DBD9D-81A4-425A-BACC-11558B39BA4F}" destId="{ABC6D826-A6E6-42EC-BF0E-9025B33009B2}" srcOrd="1" destOrd="0" presId="urn:microsoft.com/office/officeart/2018/2/layout/IconVerticalSolidList"/>
    <dgm:cxn modelId="{851491A2-CC50-4F98-8620-1B16BCAA1E5F}" type="presParOf" srcId="{DB8DBD9D-81A4-425A-BACC-11558B39BA4F}" destId="{3E7294FB-7627-4D43-88C1-EE466B3369AD}" srcOrd="2" destOrd="0" presId="urn:microsoft.com/office/officeart/2018/2/layout/IconVerticalSolidList"/>
    <dgm:cxn modelId="{334AEA8F-9DBB-474B-B77E-C1F08C98FC4E}" type="presParOf" srcId="{DB8DBD9D-81A4-425A-BACC-11558B39BA4F}" destId="{573FC8C9-03E6-4269-9DB7-824A4479C21C}" srcOrd="3" destOrd="0" presId="urn:microsoft.com/office/officeart/2018/2/layout/IconVerticalSolidList"/>
    <dgm:cxn modelId="{254B904F-3F35-42D3-93F4-1CDEA88A8153}" type="presParOf" srcId="{536D0097-A245-4152-8984-CC3ABB7DF273}" destId="{5F2C253B-D9B7-4F6A-BC58-58675D37BE4B}" srcOrd="1" destOrd="0" presId="urn:microsoft.com/office/officeart/2018/2/layout/IconVerticalSolidList"/>
    <dgm:cxn modelId="{EA473A5F-67A7-465E-8AF0-BCC7AA4998D7}" type="presParOf" srcId="{536D0097-A245-4152-8984-CC3ABB7DF273}" destId="{6802359D-3E26-495D-95C0-D50D2FF0A0AB}" srcOrd="2" destOrd="0" presId="urn:microsoft.com/office/officeart/2018/2/layout/IconVerticalSolidList"/>
    <dgm:cxn modelId="{3EA1E20D-3681-4C75-B15D-5D1DD3930DEE}" type="presParOf" srcId="{6802359D-3E26-495D-95C0-D50D2FF0A0AB}" destId="{B58CA141-504B-412A-818E-73651C363A3D}" srcOrd="0" destOrd="0" presId="urn:microsoft.com/office/officeart/2018/2/layout/IconVerticalSolidList"/>
    <dgm:cxn modelId="{FDCE3AB2-924B-400D-A9DE-D08297DAF291}" type="presParOf" srcId="{6802359D-3E26-495D-95C0-D50D2FF0A0AB}" destId="{AFC95015-001F-49EB-8731-0714E310C46E}" srcOrd="1" destOrd="0" presId="urn:microsoft.com/office/officeart/2018/2/layout/IconVerticalSolidList"/>
    <dgm:cxn modelId="{BDA015F8-97AE-48DF-93CC-7552465E4756}" type="presParOf" srcId="{6802359D-3E26-495D-95C0-D50D2FF0A0AB}" destId="{D4F75FDB-FBCC-4B87-AABC-5ADBB261BB02}" srcOrd="2" destOrd="0" presId="urn:microsoft.com/office/officeart/2018/2/layout/IconVerticalSolidList"/>
    <dgm:cxn modelId="{9F0D6FCF-B728-4D45-BA20-DEE7162FFE27}" type="presParOf" srcId="{6802359D-3E26-495D-95C0-D50D2FF0A0AB}" destId="{8C6416B8-BF6E-4B19-A8CD-80E01FEB1ED8}" srcOrd="3" destOrd="0" presId="urn:microsoft.com/office/officeart/2018/2/layout/IconVerticalSolidList"/>
    <dgm:cxn modelId="{473851C0-4FDC-4DB1-8FC0-25AAC7B6CF71}" type="presParOf" srcId="{536D0097-A245-4152-8984-CC3ABB7DF273}" destId="{91C06081-CFBE-49AB-AE47-FB2FE4BD1620}" srcOrd="3" destOrd="0" presId="urn:microsoft.com/office/officeart/2018/2/layout/IconVerticalSolidList"/>
    <dgm:cxn modelId="{9CA6B505-46F0-4253-ADF2-226B921D100B}" type="presParOf" srcId="{536D0097-A245-4152-8984-CC3ABB7DF273}" destId="{780F5C81-E187-46CA-9F2B-7655A74715CA}" srcOrd="4" destOrd="0" presId="urn:microsoft.com/office/officeart/2018/2/layout/IconVerticalSolidList"/>
    <dgm:cxn modelId="{9D4847BD-25B9-4A68-8068-0711BBEAA0D7}" type="presParOf" srcId="{780F5C81-E187-46CA-9F2B-7655A74715CA}" destId="{2DD6782C-3741-43AC-8E3F-C7C2A5A092FE}" srcOrd="0" destOrd="0" presId="urn:microsoft.com/office/officeart/2018/2/layout/IconVerticalSolidList"/>
    <dgm:cxn modelId="{59281DA9-0529-406E-9193-EE63F35ED646}" type="presParOf" srcId="{780F5C81-E187-46CA-9F2B-7655A74715CA}" destId="{22E3D4D5-84E6-41EE-BF94-D56D24841B8B}" srcOrd="1" destOrd="0" presId="urn:microsoft.com/office/officeart/2018/2/layout/IconVerticalSolidList"/>
    <dgm:cxn modelId="{A8B9FF69-B1EC-4F7B-AF3A-3114F1BD1D77}" type="presParOf" srcId="{780F5C81-E187-46CA-9F2B-7655A74715CA}" destId="{97079802-B104-4A91-9CE1-92B9B5C9364A}" srcOrd="2" destOrd="0" presId="urn:microsoft.com/office/officeart/2018/2/layout/IconVerticalSolidList"/>
    <dgm:cxn modelId="{B7EF2B86-7E13-4C54-9A10-7AF5ADA58315}" type="presParOf" srcId="{780F5C81-E187-46CA-9F2B-7655A74715CA}" destId="{61C9C6B6-F051-4AFC-B696-34674ED32FC0}"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1</a:t>
          </a:r>
        </a:p>
        <a:p>
          <a:r>
            <a:rPr lang="en-US" sz="24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dirty="0">
            <a:solidFill>
              <a:schemeClr val="bg1"/>
            </a:solidFill>
            <a:latin typeface="Calibri" panose="020F0502020204030204" pitchFamily="34" charset="0"/>
            <a:cs typeface="Calibri" panose="020F0502020204030204" pitchFamily="34" charset="0"/>
          </a:endParaRP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a:ln w="25400">
          <a:solidFill>
            <a:schemeClr val="tx1"/>
          </a:solidFill>
        </a:ln>
      </dgm:spPr>
      <dgm:t>
        <a:bodyPr/>
        <a:lstStyle/>
        <a:p>
          <a:endParaRPr lang="en-US" sz="2000" dirty="0"/>
        </a:p>
      </dgm:t>
    </dgm:pt>
    <dgm:pt modelId="{4E8D2E69-0173-4BD3-B96A-7A9C5DD12B47}">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2</a:t>
          </a:r>
        </a:p>
        <a:p>
          <a:r>
            <a:rPr lang="en-US" sz="2400" dirty="0" smtClean="0">
              <a:solidFill>
                <a:schemeClr val="bg1"/>
              </a:solidFill>
              <a:latin typeface="Calibri" panose="020F0502020204030204" pitchFamily="34" charset="0"/>
              <a:cs typeface="Calibri" panose="020F0502020204030204" pitchFamily="34" charset="0"/>
            </a:rPr>
            <a:t>Identify which certification pathway is easiest to meet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a:ln w="28575">
          <a:solidFill>
            <a:schemeClr val="tx1"/>
          </a:solidFill>
        </a:ln>
      </dgm:spPr>
      <dgm:t>
        <a:bodyPr/>
        <a:lstStyle/>
        <a:p>
          <a:endParaRPr lang="en-US" sz="2000" dirty="0"/>
        </a:p>
      </dgm:t>
    </dgm:pt>
    <dgm:pt modelId="{93A6A030-ABAB-4EFA-B539-0FDB3E07C1EF}">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3 </a:t>
          </a:r>
        </a:p>
        <a:p>
          <a:r>
            <a:rPr lang="en-US" sz="24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dirty="0">
            <a:solidFill>
              <a:schemeClr val="bg1"/>
            </a:solidFill>
            <a:latin typeface="Calibri" panose="020F0502020204030204" pitchFamily="34" charset="0"/>
            <a:cs typeface="Calibri" panose="020F0502020204030204" pitchFamily="34" charset="0"/>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a:ln w="28575">
          <a:solidFill>
            <a:schemeClr val="tx1"/>
          </a:solidFill>
        </a:ln>
      </dgm:spPr>
      <dgm:t>
        <a:bodyPr/>
        <a:lstStyle/>
        <a:p>
          <a:endParaRPr lang="en-US" sz="2000" dirty="0"/>
        </a:p>
      </dgm:t>
    </dgm:pt>
    <dgm:pt modelId="{76D56F19-2708-49DB-8F92-D8AC45F23A9A}">
      <dgm:prSet custT="1"/>
      <dgm:spPr>
        <a:solidFill>
          <a:schemeClr val="accent1"/>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4</a:t>
          </a:r>
        </a:p>
        <a:p>
          <a:r>
            <a:rPr lang="en-US" sz="24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dirty="0">
            <a:solidFill>
              <a:schemeClr val="bg1"/>
            </a:solidFill>
            <a:latin typeface="Calibri" panose="020F0502020204030204" pitchFamily="34" charset="0"/>
            <a:cs typeface="Calibri" panose="020F0502020204030204" pitchFamily="34" charset="0"/>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t>
        <a:bodyPr/>
        <a:lstStyle/>
        <a:p>
          <a:endParaRPr lang="en-US"/>
        </a:p>
      </dgm:t>
    </dgm:pt>
    <dgm:pt modelId="{591CA60E-213E-7B4B-B9DE-D89D137D3DA9}" type="pres">
      <dgm:prSet presAssocID="{AAC263CB-8256-4B03-92FE-1622698FB3E9}" presName="node" presStyleLbl="node1" presStyleIdx="0" presStyleCnt="4" custScaleX="132879">
        <dgm:presLayoutVars>
          <dgm:bulletEnabled val="1"/>
        </dgm:presLayoutVars>
      </dgm:prSet>
      <dgm:spPr/>
      <dgm:t>
        <a:bodyPr/>
        <a:lstStyle/>
        <a:p>
          <a:endParaRPr lang="en-US"/>
        </a:p>
      </dgm:t>
    </dgm:pt>
    <dgm:pt modelId="{0B9714F2-E001-9048-99B0-C46EAB1CEAC1}" type="pres">
      <dgm:prSet presAssocID="{808B76D0-8EC7-469A-93AC-7A6017188A9D}" presName="sibTrans" presStyleLbl="sibTrans1D1" presStyleIdx="0" presStyleCnt="3"/>
      <dgm:spPr/>
      <dgm:t>
        <a:bodyPr/>
        <a:lstStyle/>
        <a:p>
          <a:endParaRPr lang="en-US"/>
        </a:p>
      </dgm:t>
    </dgm:pt>
    <dgm:pt modelId="{DBF0B936-C069-4B45-92D0-BC84490381D7}" type="pres">
      <dgm:prSet presAssocID="{808B76D0-8EC7-469A-93AC-7A6017188A9D}" presName="connectorText" presStyleLbl="sibTrans1D1" presStyleIdx="0" presStyleCnt="3"/>
      <dgm:spPr/>
      <dgm:t>
        <a:bodyPr/>
        <a:lstStyle/>
        <a:p>
          <a:endParaRPr lang="en-US"/>
        </a:p>
      </dgm:t>
    </dgm:pt>
    <dgm:pt modelId="{1FC37317-8B75-7A4E-B46A-6C6A45F69C67}" type="pres">
      <dgm:prSet presAssocID="{4E8D2E69-0173-4BD3-B96A-7A9C5DD12B47}" presName="node" presStyleLbl="node1" presStyleIdx="1" presStyleCnt="4" custScaleX="127566">
        <dgm:presLayoutVars>
          <dgm:bulletEnabled val="1"/>
        </dgm:presLayoutVars>
      </dgm:prSet>
      <dgm:spPr/>
      <dgm:t>
        <a:bodyPr/>
        <a:lstStyle/>
        <a:p>
          <a:endParaRPr lang="en-US"/>
        </a:p>
      </dgm:t>
    </dgm:pt>
    <dgm:pt modelId="{DD741774-D280-DD46-9C9B-33FE253D22FC}" type="pres">
      <dgm:prSet presAssocID="{FEF1E80E-8A9E-4B0A-817C-2A4CFDCF3FB2}" presName="sibTrans" presStyleLbl="sibTrans1D1" presStyleIdx="1" presStyleCnt="3"/>
      <dgm:spPr/>
      <dgm:t>
        <a:bodyPr/>
        <a:lstStyle/>
        <a:p>
          <a:endParaRPr lang="en-US"/>
        </a:p>
      </dgm:t>
    </dgm:pt>
    <dgm:pt modelId="{B4080084-7793-E342-92FE-F348EAFF157C}" type="pres">
      <dgm:prSet presAssocID="{FEF1E80E-8A9E-4B0A-817C-2A4CFDCF3FB2}" presName="connectorText" presStyleLbl="sibTrans1D1" presStyleIdx="1" presStyleCnt="3"/>
      <dgm:spPr/>
      <dgm:t>
        <a:bodyPr/>
        <a:lstStyle/>
        <a:p>
          <a:endParaRPr lang="en-US"/>
        </a:p>
      </dgm:t>
    </dgm:pt>
    <dgm:pt modelId="{F14BE627-E883-874F-A626-EC388DCE8D9B}" type="pres">
      <dgm:prSet presAssocID="{93A6A030-ABAB-4EFA-B539-0FDB3E07C1EF}" presName="node" presStyleLbl="node1" presStyleIdx="2" presStyleCnt="4" custScaleX="133312">
        <dgm:presLayoutVars>
          <dgm:bulletEnabled val="1"/>
        </dgm:presLayoutVars>
      </dgm:prSet>
      <dgm:spPr/>
      <dgm:t>
        <a:bodyPr/>
        <a:lstStyle/>
        <a:p>
          <a:endParaRPr lang="en-US"/>
        </a:p>
      </dgm:t>
    </dgm:pt>
    <dgm:pt modelId="{63AED5AC-6A4E-294A-8C0F-D72D7D241108}" type="pres">
      <dgm:prSet presAssocID="{BFE0749E-E343-4A6F-BD09-2810EE6B4BD7}" presName="sibTrans" presStyleLbl="sibTrans1D1" presStyleIdx="2" presStyleCnt="3"/>
      <dgm:spPr/>
      <dgm:t>
        <a:bodyPr/>
        <a:lstStyle/>
        <a:p>
          <a:endParaRPr lang="en-US"/>
        </a:p>
      </dgm:t>
    </dgm:pt>
    <dgm:pt modelId="{A4A67B76-88B9-3B42-B3EF-AFCDA17E5E1C}" type="pres">
      <dgm:prSet presAssocID="{BFE0749E-E343-4A6F-BD09-2810EE6B4BD7}" presName="connectorText" presStyleLbl="sibTrans1D1" presStyleIdx="2" presStyleCnt="3"/>
      <dgm:spPr/>
      <dgm:t>
        <a:bodyPr/>
        <a:lstStyle/>
        <a:p>
          <a:endParaRPr lang="en-US"/>
        </a:p>
      </dgm:t>
    </dgm:pt>
    <dgm:pt modelId="{D42A6699-F599-8045-897A-5A654DF673C0}" type="pres">
      <dgm:prSet presAssocID="{76D56F19-2708-49DB-8F92-D8AC45F23A9A}" presName="node" presStyleLbl="node1" presStyleIdx="3" presStyleCnt="4" custScaleX="128418">
        <dgm:presLayoutVars>
          <dgm:bulletEnabled val="1"/>
        </dgm:presLayoutVars>
      </dgm:prSet>
      <dgm:spPr/>
      <dgm:t>
        <a:bodyPr/>
        <a:lstStyle/>
        <a:p>
          <a:endParaRPr lang="en-US"/>
        </a:p>
      </dgm:t>
    </dgm:pt>
  </dgm:ptLst>
  <dgm:cxnLst>
    <dgm:cxn modelId="{00653E19-B8E7-A740-A472-1977092F60A0}" type="presOf" srcId="{4E8D2E69-0173-4BD3-B96A-7A9C5DD12B47}" destId="{1FC37317-8B75-7A4E-B46A-6C6A45F69C67}" srcOrd="0"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6CE97453-8862-AD4C-A88F-D046002A23EE}" type="presOf" srcId="{FEF1E80E-8A9E-4B0A-817C-2A4CFDCF3FB2}" destId="{B4080084-7793-E342-92FE-F348EAFF157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D907A31C-5CFB-374D-89E1-68F3C8505565}" type="presOf" srcId="{BFE0749E-E343-4A6F-BD09-2810EE6B4BD7}" destId="{A4A67B76-88B9-3B42-B3EF-AFCDA17E5E1C}" srcOrd="1"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47016397-455F-EC49-8301-8A7FB8F85FB3}" type="presOf" srcId="{D4503D04-C97E-4622-AE07-D0307CB3B4CA}" destId="{C7117AA3-29D3-A641-A58D-533CC172901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FE75BCD7-BEFD-2B4A-857D-4205F1F546BF}" type="presOf" srcId="{AAC263CB-8256-4B03-92FE-1622698FB3E9}" destId="{591CA60E-213E-7B4B-B9DE-D89D137D3DA9}"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66512605-B992-8044-B3E6-E4EF4B6992BD}" type="presOf" srcId="{FEF1E80E-8A9E-4B0A-817C-2A4CFDCF3FB2}" destId="{DD741774-D280-DD46-9C9B-33FE253D22FC}" srcOrd="0" destOrd="0" presId="urn:microsoft.com/office/officeart/2016/7/layout/RepeatingBendingProcessNew"/>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1</a:t>
          </a:r>
        </a:p>
        <a:p>
          <a:r>
            <a:rPr lang="en-US" sz="24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dirty="0">
            <a:solidFill>
              <a:schemeClr val="bg1"/>
            </a:solidFill>
            <a:latin typeface="Calibri" panose="020F0502020204030204" pitchFamily="34" charset="0"/>
            <a:cs typeface="Calibri" panose="020F0502020204030204" pitchFamily="34" charset="0"/>
          </a:endParaRP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a:ln w="25400">
          <a:solidFill>
            <a:schemeClr val="tx1"/>
          </a:solidFill>
        </a:ln>
      </dgm:spPr>
      <dgm:t>
        <a:bodyPr/>
        <a:lstStyle/>
        <a:p>
          <a:endParaRPr lang="en-US" sz="2000" dirty="0"/>
        </a:p>
      </dgm:t>
    </dgm:pt>
    <dgm:pt modelId="{4E8D2E69-0173-4BD3-B96A-7A9C5DD12B47}">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2</a:t>
          </a:r>
        </a:p>
        <a:p>
          <a:r>
            <a:rPr lang="en-US" sz="2400" dirty="0" smtClean="0">
              <a:solidFill>
                <a:schemeClr val="bg1"/>
              </a:solidFill>
              <a:latin typeface="Calibri" panose="020F0502020204030204" pitchFamily="34" charset="0"/>
              <a:cs typeface="Calibri" panose="020F0502020204030204" pitchFamily="34" charset="0"/>
            </a:rPr>
            <a:t>Identify which certification pathway is easiest to meet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a:ln w="28575">
          <a:solidFill>
            <a:schemeClr val="tx1"/>
          </a:solidFill>
        </a:ln>
      </dgm:spPr>
      <dgm:t>
        <a:bodyPr/>
        <a:lstStyle/>
        <a:p>
          <a:endParaRPr lang="en-US" sz="2000" dirty="0"/>
        </a:p>
      </dgm:t>
    </dgm:pt>
    <dgm:pt modelId="{93A6A030-ABAB-4EFA-B539-0FDB3E07C1EF}">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3 </a:t>
          </a:r>
        </a:p>
        <a:p>
          <a:r>
            <a:rPr lang="en-US" sz="24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dirty="0">
            <a:solidFill>
              <a:schemeClr val="bg1"/>
            </a:solidFill>
            <a:latin typeface="Calibri" panose="020F0502020204030204" pitchFamily="34" charset="0"/>
            <a:cs typeface="Calibri" panose="020F0502020204030204" pitchFamily="34" charset="0"/>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a:ln w="28575">
          <a:solidFill>
            <a:schemeClr val="tx1"/>
          </a:solidFill>
        </a:ln>
      </dgm:spPr>
      <dgm:t>
        <a:bodyPr/>
        <a:lstStyle/>
        <a:p>
          <a:endParaRPr lang="en-US" sz="2000" dirty="0"/>
        </a:p>
      </dgm:t>
    </dgm:pt>
    <dgm:pt modelId="{76D56F19-2708-49DB-8F92-D8AC45F23A9A}">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4</a:t>
          </a:r>
        </a:p>
        <a:p>
          <a:r>
            <a:rPr lang="en-US" sz="24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dirty="0">
            <a:solidFill>
              <a:schemeClr val="bg1"/>
            </a:solidFill>
            <a:latin typeface="Calibri" panose="020F0502020204030204" pitchFamily="34" charset="0"/>
            <a:cs typeface="Calibri" panose="020F0502020204030204" pitchFamily="34" charset="0"/>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t>
        <a:bodyPr/>
        <a:lstStyle/>
        <a:p>
          <a:endParaRPr lang="en-US"/>
        </a:p>
      </dgm:t>
    </dgm:pt>
    <dgm:pt modelId="{591CA60E-213E-7B4B-B9DE-D89D137D3DA9}" type="pres">
      <dgm:prSet presAssocID="{AAC263CB-8256-4B03-92FE-1622698FB3E9}" presName="node" presStyleLbl="node1" presStyleIdx="0" presStyleCnt="4" custScaleX="175745" custScaleY="131449">
        <dgm:presLayoutVars>
          <dgm:bulletEnabled val="1"/>
        </dgm:presLayoutVars>
      </dgm:prSet>
      <dgm:spPr/>
      <dgm:t>
        <a:bodyPr/>
        <a:lstStyle/>
        <a:p>
          <a:endParaRPr lang="en-US"/>
        </a:p>
      </dgm:t>
    </dgm:pt>
    <dgm:pt modelId="{0B9714F2-E001-9048-99B0-C46EAB1CEAC1}" type="pres">
      <dgm:prSet presAssocID="{808B76D0-8EC7-469A-93AC-7A6017188A9D}" presName="sibTrans" presStyleLbl="sibTrans1D1" presStyleIdx="0" presStyleCnt="3"/>
      <dgm:spPr/>
      <dgm:t>
        <a:bodyPr/>
        <a:lstStyle/>
        <a:p>
          <a:endParaRPr lang="en-US"/>
        </a:p>
      </dgm:t>
    </dgm:pt>
    <dgm:pt modelId="{DBF0B936-C069-4B45-92D0-BC84490381D7}" type="pres">
      <dgm:prSet presAssocID="{808B76D0-8EC7-469A-93AC-7A6017188A9D}" presName="connectorText" presStyleLbl="sibTrans1D1" presStyleIdx="0" presStyleCnt="3"/>
      <dgm:spPr/>
      <dgm:t>
        <a:bodyPr/>
        <a:lstStyle/>
        <a:p>
          <a:endParaRPr lang="en-US"/>
        </a:p>
      </dgm:t>
    </dgm:pt>
    <dgm:pt modelId="{1FC37317-8B75-7A4E-B46A-6C6A45F69C67}" type="pres">
      <dgm:prSet presAssocID="{4E8D2E69-0173-4BD3-B96A-7A9C5DD12B47}" presName="node" presStyleLbl="node1" presStyleIdx="1" presStyleCnt="4" custScaleX="127566">
        <dgm:presLayoutVars>
          <dgm:bulletEnabled val="1"/>
        </dgm:presLayoutVars>
      </dgm:prSet>
      <dgm:spPr/>
      <dgm:t>
        <a:bodyPr/>
        <a:lstStyle/>
        <a:p>
          <a:endParaRPr lang="en-US"/>
        </a:p>
      </dgm:t>
    </dgm:pt>
    <dgm:pt modelId="{DD741774-D280-DD46-9C9B-33FE253D22FC}" type="pres">
      <dgm:prSet presAssocID="{FEF1E80E-8A9E-4B0A-817C-2A4CFDCF3FB2}" presName="sibTrans" presStyleLbl="sibTrans1D1" presStyleIdx="1" presStyleCnt="3"/>
      <dgm:spPr/>
      <dgm:t>
        <a:bodyPr/>
        <a:lstStyle/>
        <a:p>
          <a:endParaRPr lang="en-US"/>
        </a:p>
      </dgm:t>
    </dgm:pt>
    <dgm:pt modelId="{B4080084-7793-E342-92FE-F348EAFF157C}" type="pres">
      <dgm:prSet presAssocID="{FEF1E80E-8A9E-4B0A-817C-2A4CFDCF3FB2}" presName="connectorText" presStyleLbl="sibTrans1D1" presStyleIdx="1" presStyleCnt="3"/>
      <dgm:spPr/>
      <dgm:t>
        <a:bodyPr/>
        <a:lstStyle/>
        <a:p>
          <a:endParaRPr lang="en-US"/>
        </a:p>
      </dgm:t>
    </dgm:pt>
    <dgm:pt modelId="{F14BE627-E883-874F-A626-EC388DCE8D9B}" type="pres">
      <dgm:prSet presAssocID="{93A6A030-ABAB-4EFA-B539-0FDB3E07C1EF}" presName="node" presStyleLbl="node1" presStyleIdx="2" presStyleCnt="4" custScaleX="133312">
        <dgm:presLayoutVars>
          <dgm:bulletEnabled val="1"/>
        </dgm:presLayoutVars>
      </dgm:prSet>
      <dgm:spPr/>
      <dgm:t>
        <a:bodyPr/>
        <a:lstStyle/>
        <a:p>
          <a:endParaRPr lang="en-US"/>
        </a:p>
      </dgm:t>
    </dgm:pt>
    <dgm:pt modelId="{63AED5AC-6A4E-294A-8C0F-D72D7D241108}" type="pres">
      <dgm:prSet presAssocID="{BFE0749E-E343-4A6F-BD09-2810EE6B4BD7}" presName="sibTrans" presStyleLbl="sibTrans1D1" presStyleIdx="2" presStyleCnt="3"/>
      <dgm:spPr/>
      <dgm:t>
        <a:bodyPr/>
        <a:lstStyle/>
        <a:p>
          <a:endParaRPr lang="en-US"/>
        </a:p>
      </dgm:t>
    </dgm:pt>
    <dgm:pt modelId="{A4A67B76-88B9-3B42-B3EF-AFCDA17E5E1C}" type="pres">
      <dgm:prSet presAssocID="{BFE0749E-E343-4A6F-BD09-2810EE6B4BD7}" presName="connectorText" presStyleLbl="sibTrans1D1" presStyleIdx="2" presStyleCnt="3"/>
      <dgm:spPr/>
      <dgm:t>
        <a:bodyPr/>
        <a:lstStyle/>
        <a:p>
          <a:endParaRPr lang="en-US"/>
        </a:p>
      </dgm:t>
    </dgm:pt>
    <dgm:pt modelId="{D42A6699-F599-8045-897A-5A654DF673C0}" type="pres">
      <dgm:prSet presAssocID="{76D56F19-2708-49DB-8F92-D8AC45F23A9A}" presName="node" presStyleLbl="node1" presStyleIdx="3" presStyleCnt="4" custScaleX="128418">
        <dgm:presLayoutVars>
          <dgm:bulletEnabled val="1"/>
        </dgm:presLayoutVars>
      </dgm:prSet>
      <dgm:spPr/>
      <dgm:t>
        <a:bodyPr/>
        <a:lstStyle/>
        <a:p>
          <a:endParaRPr lang="en-US"/>
        </a:p>
      </dgm:t>
    </dgm:pt>
  </dgm:ptLst>
  <dgm:cxnLst>
    <dgm:cxn modelId="{BCFD5AF2-55D7-4767-B97C-CF6268B7B563}" type="presOf" srcId="{76D56F19-2708-49DB-8F92-D8AC45F23A9A}" destId="{D42A6699-F599-8045-897A-5A654DF673C0}" srcOrd="0" destOrd="0" presId="urn:microsoft.com/office/officeart/2016/7/layout/RepeatingBendingProcessNew"/>
    <dgm:cxn modelId="{7B1B79AE-5655-4775-97D0-D581CFE6E434}" type="presOf" srcId="{BFE0749E-E343-4A6F-BD09-2810EE6B4BD7}" destId="{63AED5AC-6A4E-294A-8C0F-D72D7D241108}" srcOrd="0" destOrd="0" presId="urn:microsoft.com/office/officeart/2016/7/layout/RepeatingBendingProcessNew"/>
    <dgm:cxn modelId="{B26FB2B3-51B5-4CE2-B130-256A212B40F8}" type="presOf" srcId="{D4503D04-C97E-4622-AE07-D0307CB3B4CA}" destId="{C7117AA3-29D3-A641-A58D-533CC172901B}" srcOrd="0" destOrd="0" presId="urn:microsoft.com/office/officeart/2016/7/layout/RepeatingBendingProcessNew"/>
    <dgm:cxn modelId="{EA6E30C7-18BA-4765-8EC4-688D6522E036}"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38BFAD-731F-4EDF-9699-E37D8D552C7E}" type="presOf" srcId="{808B76D0-8EC7-469A-93AC-7A6017188A9D}" destId="{DBF0B936-C069-4B45-92D0-BC84490381D7}"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475B3F61-0AB9-4839-B794-CE6E9FDCFEC3}" type="presOf" srcId="{808B76D0-8EC7-469A-93AC-7A6017188A9D}" destId="{0B9714F2-E001-9048-99B0-C46EAB1CEAC1}" srcOrd="0" destOrd="0" presId="urn:microsoft.com/office/officeart/2016/7/layout/RepeatingBendingProcessNew"/>
    <dgm:cxn modelId="{F696A5B2-7C13-47F6-9CE8-445BFA23145B}" type="presOf" srcId="{AAC263CB-8256-4B03-92FE-1622698FB3E9}" destId="{591CA60E-213E-7B4B-B9DE-D89D137D3DA9}" srcOrd="0" destOrd="0" presId="urn:microsoft.com/office/officeart/2016/7/layout/RepeatingBendingProcessNew"/>
    <dgm:cxn modelId="{89EC180E-2768-4DDB-ACC6-BF634D4FD286}" type="presOf" srcId="{FEF1E80E-8A9E-4B0A-817C-2A4CFDCF3FB2}" destId="{DD741774-D280-DD46-9C9B-33FE253D22FC}"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EEB45CC3-096E-42C7-9F2C-4CE7433F1E92}" type="presOf" srcId="{BFE0749E-E343-4A6F-BD09-2810EE6B4BD7}" destId="{A4A67B76-88B9-3B42-B3EF-AFCDA17E5E1C}" srcOrd="1" destOrd="0" presId="urn:microsoft.com/office/officeart/2016/7/layout/RepeatingBendingProcessNew"/>
    <dgm:cxn modelId="{AC6D4FE2-3537-40DD-9DE8-B48819475A63}" type="presOf" srcId="{4E8D2E69-0173-4BD3-B96A-7A9C5DD12B47}" destId="{1FC37317-8B75-7A4E-B46A-6C6A45F69C67}"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CD804B99-4F77-403B-B0CB-9099E42F1B72}" type="presOf" srcId="{93A6A030-ABAB-4EFA-B539-0FDB3E07C1EF}" destId="{F14BE627-E883-874F-A626-EC388DCE8D9B}" srcOrd="0" destOrd="0" presId="urn:microsoft.com/office/officeart/2016/7/layout/RepeatingBendingProcessNew"/>
    <dgm:cxn modelId="{E2C9B6CE-3E17-4940-B052-1D40C495ABC9}" type="presParOf" srcId="{C7117AA3-29D3-A641-A58D-533CC172901B}" destId="{591CA60E-213E-7B4B-B9DE-D89D137D3DA9}" srcOrd="0" destOrd="0" presId="urn:microsoft.com/office/officeart/2016/7/layout/RepeatingBendingProcessNew"/>
    <dgm:cxn modelId="{1E999F3C-28C9-4DB9-8D3A-3CE1E30B02AA}" type="presParOf" srcId="{C7117AA3-29D3-A641-A58D-533CC172901B}" destId="{0B9714F2-E001-9048-99B0-C46EAB1CEAC1}" srcOrd="1" destOrd="0" presId="urn:microsoft.com/office/officeart/2016/7/layout/RepeatingBendingProcessNew"/>
    <dgm:cxn modelId="{BACF7883-7778-4D07-8BA9-ECE998B8A154}" type="presParOf" srcId="{0B9714F2-E001-9048-99B0-C46EAB1CEAC1}" destId="{DBF0B936-C069-4B45-92D0-BC84490381D7}" srcOrd="0" destOrd="0" presId="urn:microsoft.com/office/officeart/2016/7/layout/RepeatingBendingProcessNew"/>
    <dgm:cxn modelId="{D3D8AC0B-DD8A-4CAA-B6E6-FC724A07A81C}" type="presParOf" srcId="{C7117AA3-29D3-A641-A58D-533CC172901B}" destId="{1FC37317-8B75-7A4E-B46A-6C6A45F69C67}" srcOrd="2" destOrd="0" presId="urn:microsoft.com/office/officeart/2016/7/layout/RepeatingBendingProcessNew"/>
    <dgm:cxn modelId="{6CFC05CD-8126-4431-B05E-71C3A64A3B18}" type="presParOf" srcId="{C7117AA3-29D3-A641-A58D-533CC172901B}" destId="{DD741774-D280-DD46-9C9B-33FE253D22FC}" srcOrd="3" destOrd="0" presId="urn:microsoft.com/office/officeart/2016/7/layout/RepeatingBendingProcessNew"/>
    <dgm:cxn modelId="{12229735-0471-436D-ABD6-9E891E00E1D9}" type="presParOf" srcId="{DD741774-D280-DD46-9C9B-33FE253D22FC}" destId="{B4080084-7793-E342-92FE-F348EAFF157C}" srcOrd="0" destOrd="0" presId="urn:microsoft.com/office/officeart/2016/7/layout/RepeatingBendingProcessNew"/>
    <dgm:cxn modelId="{8C538371-86B9-4DA7-911E-C2D94273082D}" type="presParOf" srcId="{C7117AA3-29D3-A641-A58D-533CC172901B}" destId="{F14BE627-E883-874F-A626-EC388DCE8D9B}" srcOrd="4" destOrd="0" presId="urn:microsoft.com/office/officeart/2016/7/layout/RepeatingBendingProcessNew"/>
    <dgm:cxn modelId="{732BBC1B-C7E3-495A-A49E-A0FDC32D3BA6}" type="presParOf" srcId="{C7117AA3-29D3-A641-A58D-533CC172901B}" destId="{63AED5AC-6A4E-294A-8C0F-D72D7D241108}" srcOrd="5" destOrd="0" presId="urn:microsoft.com/office/officeart/2016/7/layout/RepeatingBendingProcessNew"/>
    <dgm:cxn modelId="{8E642CF1-137B-4044-950F-61E678D6F53C}" type="presParOf" srcId="{63AED5AC-6A4E-294A-8C0F-D72D7D241108}" destId="{A4A67B76-88B9-3B42-B3EF-AFCDA17E5E1C}" srcOrd="0" destOrd="0" presId="urn:microsoft.com/office/officeart/2016/7/layout/RepeatingBendingProcessNew"/>
    <dgm:cxn modelId="{127A1009-204F-48D6-8662-572BB1BA0E4A}"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1</a:t>
          </a:r>
        </a:p>
        <a:p>
          <a:r>
            <a:rPr lang="en-US" sz="24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dirty="0">
            <a:solidFill>
              <a:schemeClr val="bg1"/>
            </a:solidFill>
            <a:latin typeface="Calibri" panose="020F0502020204030204" pitchFamily="34" charset="0"/>
            <a:cs typeface="Calibri" panose="020F0502020204030204" pitchFamily="34" charset="0"/>
          </a:endParaRP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a:ln w="25400">
          <a:solidFill>
            <a:schemeClr val="tx1"/>
          </a:solidFill>
        </a:ln>
      </dgm:spPr>
      <dgm:t>
        <a:bodyPr/>
        <a:lstStyle/>
        <a:p>
          <a:endParaRPr lang="en-US" sz="2000" dirty="0"/>
        </a:p>
      </dgm:t>
    </dgm:pt>
    <dgm:pt modelId="{4E8D2E69-0173-4BD3-B96A-7A9C5DD12B47}">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2</a:t>
          </a:r>
        </a:p>
        <a:p>
          <a:r>
            <a:rPr lang="en-US" sz="2400" dirty="0" smtClean="0">
              <a:solidFill>
                <a:schemeClr val="bg1"/>
              </a:solidFill>
              <a:latin typeface="Calibri" panose="020F0502020204030204" pitchFamily="34" charset="0"/>
              <a:cs typeface="Calibri" panose="020F0502020204030204" pitchFamily="34" charset="0"/>
            </a:rPr>
            <a:t>Identify which certification pathway is easiest to meet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a:ln w="28575">
          <a:solidFill>
            <a:schemeClr val="tx1"/>
          </a:solidFill>
        </a:ln>
      </dgm:spPr>
      <dgm:t>
        <a:bodyPr/>
        <a:lstStyle/>
        <a:p>
          <a:endParaRPr lang="en-US" sz="2000" dirty="0"/>
        </a:p>
      </dgm:t>
    </dgm:pt>
    <dgm:pt modelId="{93A6A030-ABAB-4EFA-B539-0FDB3E07C1EF}">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3 </a:t>
          </a:r>
        </a:p>
        <a:p>
          <a:r>
            <a:rPr lang="en-US" sz="24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dirty="0">
            <a:solidFill>
              <a:schemeClr val="bg1"/>
            </a:solidFill>
            <a:latin typeface="Calibri" panose="020F0502020204030204" pitchFamily="34" charset="0"/>
            <a:cs typeface="Calibri" panose="020F0502020204030204" pitchFamily="34" charset="0"/>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a:ln w="28575">
          <a:solidFill>
            <a:schemeClr val="tx1"/>
          </a:solidFill>
        </a:ln>
      </dgm:spPr>
      <dgm:t>
        <a:bodyPr/>
        <a:lstStyle/>
        <a:p>
          <a:endParaRPr lang="en-US" sz="2000" dirty="0"/>
        </a:p>
      </dgm:t>
    </dgm:pt>
    <dgm:pt modelId="{76D56F19-2708-49DB-8F92-D8AC45F23A9A}">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4</a:t>
          </a:r>
        </a:p>
        <a:p>
          <a:r>
            <a:rPr lang="en-US" sz="24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dirty="0">
            <a:solidFill>
              <a:schemeClr val="bg1"/>
            </a:solidFill>
            <a:latin typeface="Calibri" panose="020F0502020204030204" pitchFamily="34" charset="0"/>
            <a:cs typeface="Calibri" panose="020F0502020204030204" pitchFamily="34" charset="0"/>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t>
        <a:bodyPr/>
        <a:lstStyle/>
        <a:p>
          <a:endParaRPr lang="en-US"/>
        </a:p>
      </dgm:t>
    </dgm:pt>
    <dgm:pt modelId="{591CA60E-213E-7B4B-B9DE-D89D137D3DA9}" type="pres">
      <dgm:prSet presAssocID="{AAC263CB-8256-4B03-92FE-1622698FB3E9}" presName="node" presStyleLbl="node1" presStyleIdx="0" presStyleCnt="4" custScaleX="132879">
        <dgm:presLayoutVars>
          <dgm:bulletEnabled val="1"/>
        </dgm:presLayoutVars>
      </dgm:prSet>
      <dgm:spPr/>
      <dgm:t>
        <a:bodyPr/>
        <a:lstStyle/>
        <a:p>
          <a:endParaRPr lang="en-US"/>
        </a:p>
      </dgm:t>
    </dgm:pt>
    <dgm:pt modelId="{0B9714F2-E001-9048-99B0-C46EAB1CEAC1}" type="pres">
      <dgm:prSet presAssocID="{808B76D0-8EC7-469A-93AC-7A6017188A9D}" presName="sibTrans" presStyleLbl="sibTrans1D1" presStyleIdx="0" presStyleCnt="3"/>
      <dgm:spPr/>
      <dgm:t>
        <a:bodyPr/>
        <a:lstStyle/>
        <a:p>
          <a:endParaRPr lang="en-US"/>
        </a:p>
      </dgm:t>
    </dgm:pt>
    <dgm:pt modelId="{DBF0B936-C069-4B45-92D0-BC84490381D7}" type="pres">
      <dgm:prSet presAssocID="{808B76D0-8EC7-469A-93AC-7A6017188A9D}" presName="connectorText" presStyleLbl="sibTrans1D1" presStyleIdx="0" presStyleCnt="3"/>
      <dgm:spPr/>
      <dgm:t>
        <a:bodyPr/>
        <a:lstStyle/>
        <a:p>
          <a:endParaRPr lang="en-US"/>
        </a:p>
      </dgm:t>
    </dgm:pt>
    <dgm:pt modelId="{1FC37317-8B75-7A4E-B46A-6C6A45F69C67}" type="pres">
      <dgm:prSet presAssocID="{4E8D2E69-0173-4BD3-B96A-7A9C5DD12B47}" presName="node" presStyleLbl="node1" presStyleIdx="1" presStyleCnt="4" custScaleX="152471" custScaleY="112903" custLinFactNeighborX="536" custLinFactNeighborY="-177">
        <dgm:presLayoutVars>
          <dgm:bulletEnabled val="1"/>
        </dgm:presLayoutVars>
      </dgm:prSet>
      <dgm:spPr/>
      <dgm:t>
        <a:bodyPr/>
        <a:lstStyle/>
        <a:p>
          <a:endParaRPr lang="en-US"/>
        </a:p>
      </dgm:t>
    </dgm:pt>
    <dgm:pt modelId="{DD741774-D280-DD46-9C9B-33FE253D22FC}" type="pres">
      <dgm:prSet presAssocID="{FEF1E80E-8A9E-4B0A-817C-2A4CFDCF3FB2}" presName="sibTrans" presStyleLbl="sibTrans1D1" presStyleIdx="1" presStyleCnt="3"/>
      <dgm:spPr/>
      <dgm:t>
        <a:bodyPr/>
        <a:lstStyle/>
        <a:p>
          <a:endParaRPr lang="en-US"/>
        </a:p>
      </dgm:t>
    </dgm:pt>
    <dgm:pt modelId="{B4080084-7793-E342-92FE-F348EAFF157C}" type="pres">
      <dgm:prSet presAssocID="{FEF1E80E-8A9E-4B0A-817C-2A4CFDCF3FB2}" presName="connectorText" presStyleLbl="sibTrans1D1" presStyleIdx="1" presStyleCnt="3"/>
      <dgm:spPr/>
      <dgm:t>
        <a:bodyPr/>
        <a:lstStyle/>
        <a:p>
          <a:endParaRPr lang="en-US"/>
        </a:p>
      </dgm:t>
    </dgm:pt>
    <dgm:pt modelId="{F14BE627-E883-874F-A626-EC388DCE8D9B}" type="pres">
      <dgm:prSet presAssocID="{93A6A030-ABAB-4EFA-B539-0FDB3E07C1EF}" presName="node" presStyleLbl="node1" presStyleIdx="2" presStyleCnt="4" custScaleX="133312">
        <dgm:presLayoutVars>
          <dgm:bulletEnabled val="1"/>
        </dgm:presLayoutVars>
      </dgm:prSet>
      <dgm:spPr/>
      <dgm:t>
        <a:bodyPr/>
        <a:lstStyle/>
        <a:p>
          <a:endParaRPr lang="en-US"/>
        </a:p>
      </dgm:t>
    </dgm:pt>
    <dgm:pt modelId="{63AED5AC-6A4E-294A-8C0F-D72D7D241108}" type="pres">
      <dgm:prSet presAssocID="{BFE0749E-E343-4A6F-BD09-2810EE6B4BD7}" presName="sibTrans" presStyleLbl="sibTrans1D1" presStyleIdx="2" presStyleCnt="3"/>
      <dgm:spPr/>
      <dgm:t>
        <a:bodyPr/>
        <a:lstStyle/>
        <a:p>
          <a:endParaRPr lang="en-US"/>
        </a:p>
      </dgm:t>
    </dgm:pt>
    <dgm:pt modelId="{A4A67B76-88B9-3B42-B3EF-AFCDA17E5E1C}" type="pres">
      <dgm:prSet presAssocID="{BFE0749E-E343-4A6F-BD09-2810EE6B4BD7}" presName="connectorText" presStyleLbl="sibTrans1D1" presStyleIdx="2" presStyleCnt="3"/>
      <dgm:spPr/>
      <dgm:t>
        <a:bodyPr/>
        <a:lstStyle/>
        <a:p>
          <a:endParaRPr lang="en-US"/>
        </a:p>
      </dgm:t>
    </dgm:pt>
    <dgm:pt modelId="{D42A6699-F599-8045-897A-5A654DF673C0}" type="pres">
      <dgm:prSet presAssocID="{76D56F19-2708-49DB-8F92-D8AC45F23A9A}" presName="node" presStyleLbl="node1" presStyleIdx="3" presStyleCnt="4" custScaleX="128418">
        <dgm:presLayoutVars>
          <dgm:bulletEnabled val="1"/>
        </dgm:presLayoutVars>
      </dgm:prSet>
      <dgm:spPr/>
      <dgm:t>
        <a:bodyPr/>
        <a:lstStyle/>
        <a:p>
          <a:endParaRPr lang="en-US"/>
        </a:p>
      </dgm:t>
    </dgm:pt>
  </dgm:ptLst>
  <dgm:cxnLst>
    <dgm:cxn modelId="{801C3E19-383C-4215-BA5D-A675628FF2ED}" type="presOf" srcId="{BFE0749E-E343-4A6F-BD09-2810EE6B4BD7}" destId="{A4A67B76-88B9-3B42-B3EF-AFCDA17E5E1C}" srcOrd="1" destOrd="0" presId="urn:microsoft.com/office/officeart/2016/7/layout/RepeatingBendingProcessNew"/>
    <dgm:cxn modelId="{AEB79DB6-ADCC-40E5-897C-83C812835180}" type="presOf" srcId="{D4503D04-C97E-4622-AE07-D0307CB3B4CA}" destId="{C7117AA3-29D3-A641-A58D-533CC172901B}"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F866C41-EB5F-47BD-A2CD-A58671F15B67}" srcId="{D4503D04-C97E-4622-AE07-D0307CB3B4CA}" destId="{4E8D2E69-0173-4BD3-B96A-7A9C5DD12B47}" srcOrd="1" destOrd="0" parTransId="{B954BF22-E3B3-4A1C-802E-590228BE2D9C}" sibTransId="{FEF1E80E-8A9E-4B0A-817C-2A4CFDCF3FB2}"/>
    <dgm:cxn modelId="{4B40C8DC-6B57-4F5B-8440-7241C649700B}" srcId="{D4503D04-C97E-4622-AE07-D0307CB3B4CA}" destId="{93A6A030-ABAB-4EFA-B539-0FDB3E07C1EF}" srcOrd="2" destOrd="0" parTransId="{3D674B97-6DC6-4A12-85BA-0976D3064237}" sibTransId="{BFE0749E-E343-4A6F-BD09-2810EE6B4BD7}"/>
    <dgm:cxn modelId="{D65189B3-31D7-49D9-9063-F094E2946A34}" type="presOf" srcId="{FEF1E80E-8A9E-4B0A-817C-2A4CFDCF3FB2}" destId="{DD741774-D280-DD46-9C9B-33FE253D22FC}" srcOrd="0" destOrd="0" presId="urn:microsoft.com/office/officeart/2016/7/layout/RepeatingBendingProcessNew"/>
    <dgm:cxn modelId="{56E502F9-2476-4961-AF50-1944F3DE3D3C}" type="presOf" srcId="{BFE0749E-E343-4A6F-BD09-2810EE6B4BD7}" destId="{63AED5AC-6A4E-294A-8C0F-D72D7D241108}" srcOrd="0" destOrd="0" presId="urn:microsoft.com/office/officeart/2016/7/layout/RepeatingBendingProcessNew"/>
    <dgm:cxn modelId="{56FB83D4-47B3-4010-B42B-067EB3FDC85F}" type="presOf" srcId="{808B76D0-8EC7-469A-93AC-7A6017188A9D}" destId="{DBF0B936-C069-4B45-92D0-BC84490381D7}" srcOrd="1" destOrd="0" presId="urn:microsoft.com/office/officeart/2016/7/layout/RepeatingBendingProcessNew"/>
    <dgm:cxn modelId="{01108D95-7821-4296-9043-A4867937BE96}" type="presOf" srcId="{FEF1E80E-8A9E-4B0A-817C-2A4CFDCF3FB2}" destId="{B4080084-7793-E342-92FE-F348EAFF157C}" srcOrd="1" destOrd="0" presId="urn:microsoft.com/office/officeart/2016/7/layout/RepeatingBendingProcessNew"/>
    <dgm:cxn modelId="{5E967C13-0D51-41BE-94AD-027BF56954D7}" type="presOf" srcId="{AAC263CB-8256-4B03-92FE-1622698FB3E9}" destId="{591CA60E-213E-7B4B-B9DE-D89D137D3DA9}" srcOrd="0" destOrd="0" presId="urn:microsoft.com/office/officeart/2016/7/layout/RepeatingBendingProcessNew"/>
    <dgm:cxn modelId="{6553FD9E-7E51-4D9D-A640-7D64A61EF2B1}" type="presOf" srcId="{93A6A030-ABAB-4EFA-B539-0FDB3E07C1EF}" destId="{F14BE627-E883-874F-A626-EC388DCE8D9B}" srcOrd="0" destOrd="0" presId="urn:microsoft.com/office/officeart/2016/7/layout/RepeatingBendingProcessNew"/>
    <dgm:cxn modelId="{A259BAF7-8342-4E24-BE13-4DB61C0892DF}" type="presOf" srcId="{76D56F19-2708-49DB-8F92-D8AC45F23A9A}" destId="{D42A6699-F599-8045-897A-5A654DF673C0}" srcOrd="0" destOrd="0" presId="urn:microsoft.com/office/officeart/2016/7/layout/RepeatingBendingProcessNew"/>
    <dgm:cxn modelId="{35F9F7E1-7C3B-49C6-B1A8-B5EAE2726525}" type="presOf" srcId="{808B76D0-8EC7-469A-93AC-7A6017188A9D}" destId="{0B9714F2-E001-9048-99B0-C46EAB1CEAC1}" srcOrd="0"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C6C771ED-6B8B-44CA-AA72-1AC5E2323F5E}" type="presOf" srcId="{4E8D2E69-0173-4BD3-B96A-7A9C5DD12B47}" destId="{1FC37317-8B75-7A4E-B46A-6C6A45F69C67}" srcOrd="0" destOrd="0" presId="urn:microsoft.com/office/officeart/2016/7/layout/RepeatingBendingProcessNew"/>
    <dgm:cxn modelId="{931F3A10-2E29-4866-A46F-AEA45F923FAA}" type="presParOf" srcId="{C7117AA3-29D3-A641-A58D-533CC172901B}" destId="{591CA60E-213E-7B4B-B9DE-D89D137D3DA9}" srcOrd="0" destOrd="0" presId="urn:microsoft.com/office/officeart/2016/7/layout/RepeatingBendingProcessNew"/>
    <dgm:cxn modelId="{8FD61476-1912-48F9-A94D-F6C4074A643E}" type="presParOf" srcId="{C7117AA3-29D3-A641-A58D-533CC172901B}" destId="{0B9714F2-E001-9048-99B0-C46EAB1CEAC1}" srcOrd="1" destOrd="0" presId="urn:microsoft.com/office/officeart/2016/7/layout/RepeatingBendingProcessNew"/>
    <dgm:cxn modelId="{7DF40BC4-6443-4068-8294-59FE101A4606}" type="presParOf" srcId="{0B9714F2-E001-9048-99B0-C46EAB1CEAC1}" destId="{DBF0B936-C069-4B45-92D0-BC84490381D7}" srcOrd="0" destOrd="0" presId="urn:microsoft.com/office/officeart/2016/7/layout/RepeatingBendingProcessNew"/>
    <dgm:cxn modelId="{FAFA5A27-B27D-4622-A926-33B1C427B48F}" type="presParOf" srcId="{C7117AA3-29D3-A641-A58D-533CC172901B}" destId="{1FC37317-8B75-7A4E-B46A-6C6A45F69C67}" srcOrd="2" destOrd="0" presId="urn:microsoft.com/office/officeart/2016/7/layout/RepeatingBendingProcessNew"/>
    <dgm:cxn modelId="{3400145A-148F-4BE2-A54B-B7CC65F6C252}" type="presParOf" srcId="{C7117AA3-29D3-A641-A58D-533CC172901B}" destId="{DD741774-D280-DD46-9C9B-33FE253D22FC}" srcOrd="3" destOrd="0" presId="urn:microsoft.com/office/officeart/2016/7/layout/RepeatingBendingProcessNew"/>
    <dgm:cxn modelId="{BBDFDFC4-0D70-4D8F-B77A-1C8612EC9DB0}" type="presParOf" srcId="{DD741774-D280-DD46-9C9B-33FE253D22FC}" destId="{B4080084-7793-E342-92FE-F348EAFF157C}" srcOrd="0" destOrd="0" presId="urn:microsoft.com/office/officeart/2016/7/layout/RepeatingBendingProcessNew"/>
    <dgm:cxn modelId="{D806001A-9374-4004-AD11-2967665F31D3}" type="presParOf" srcId="{C7117AA3-29D3-A641-A58D-533CC172901B}" destId="{F14BE627-E883-874F-A626-EC388DCE8D9B}" srcOrd="4" destOrd="0" presId="urn:microsoft.com/office/officeart/2016/7/layout/RepeatingBendingProcessNew"/>
    <dgm:cxn modelId="{340A1F7E-FF8D-4FDC-BEC3-703A172018B3}" type="presParOf" srcId="{C7117AA3-29D3-A641-A58D-533CC172901B}" destId="{63AED5AC-6A4E-294A-8C0F-D72D7D241108}" srcOrd="5" destOrd="0" presId="urn:microsoft.com/office/officeart/2016/7/layout/RepeatingBendingProcessNew"/>
    <dgm:cxn modelId="{ECDDD886-88F9-4E4F-BCC8-AD6170E719BC}" type="presParOf" srcId="{63AED5AC-6A4E-294A-8C0F-D72D7D241108}" destId="{A4A67B76-88B9-3B42-B3EF-AFCDA17E5E1C}" srcOrd="0" destOrd="0" presId="urn:microsoft.com/office/officeart/2016/7/layout/RepeatingBendingProcessNew"/>
    <dgm:cxn modelId="{405D4ABC-5017-41A4-AB01-D5BEE969FF8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1</a:t>
          </a:r>
        </a:p>
        <a:p>
          <a:r>
            <a:rPr lang="en-US" sz="24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dirty="0">
            <a:solidFill>
              <a:schemeClr val="bg1"/>
            </a:solidFill>
            <a:latin typeface="Calibri" panose="020F0502020204030204" pitchFamily="34" charset="0"/>
            <a:cs typeface="Calibri" panose="020F0502020204030204" pitchFamily="34" charset="0"/>
          </a:endParaRP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a:ln w="25400">
          <a:solidFill>
            <a:schemeClr val="tx1"/>
          </a:solidFill>
        </a:ln>
      </dgm:spPr>
      <dgm:t>
        <a:bodyPr/>
        <a:lstStyle/>
        <a:p>
          <a:endParaRPr lang="en-US" sz="2000" dirty="0"/>
        </a:p>
      </dgm:t>
    </dgm:pt>
    <dgm:pt modelId="{4E8D2E69-0173-4BD3-B96A-7A9C5DD12B47}">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2</a:t>
          </a:r>
        </a:p>
        <a:p>
          <a:r>
            <a:rPr lang="en-US" sz="2400" dirty="0" smtClean="0">
              <a:solidFill>
                <a:schemeClr val="bg1"/>
              </a:solidFill>
              <a:latin typeface="Calibri" panose="020F0502020204030204" pitchFamily="34" charset="0"/>
              <a:cs typeface="Calibri" panose="020F0502020204030204" pitchFamily="34" charset="0"/>
            </a:rPr>
            <a:t>Identify which certification pathway is easiest to meet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a:ln w="28575">
          <a:solidFill>
            <a:schemeClr val="tx1"/>
          </a:solidFill>
        </a:ln>
      </dgm:spPr>
      <dgm:t>
        <a:bodyPr/>
        <a:lstStyle/>
        <a:p>
          <a:endParaRPr lang="en-US" sz="2000" dirty="0"/>
        </a:p>
      </dgm:t>
    </dgm:pt>
    <dgm:pt modelId="{93A6A030-ABAB-4EFA-B539-0FDB3E07C1EF}">
      <dgm:prSet custT="1"/>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3 </a:t>
          </a:r>
        </a:p>
        <a:p>
          <a:r>
            <a:rPr lang="en-US" sz="24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dirty="0">
            <a:solidFill>
              <a:schemeClr val="bg1"/>
            </a:solidFill>
            <a:latin typeface="Calibri" panose="020F0502020204030204" pitchFamily="34" charset="0"/>
            <a:cs typeface="Calibri" panose="020F0502020204030204" pitchFamily="34" charset="0"/>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a:ln w="28575">
          <a:solidFill>
            <a:schemeClr val="tx1"/>
          </a:solidFill>
        </a:ln>
      </dgm:spPr>
      <dgm:t>
        <a:bodyPr/>
        <a:lstStyle/>
        <a:p>
          <a:endParaRPr lang="en-US" sz="2000" dirty="0"/>
        </a:p>
      </dgm:t>
    </dgm:pt>
    <dgm:pt modelId="{76D56F19-2708-49DB-8F92-D8AC45F23A9A}">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4</a:t>
          </a:r>
        </a:p>
        <a:p>
          <a:r>
            <a:rPr lang="en-US" sz="24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dirty="0">
            <a:solidFill>
              <a:schemeClr val="bg1"/>
            </a:solidFill>
            <a:latin typeface="Calibri" panose="020F0502020204030204" pitchFamily="34" charset="0"/>
            <a:cs typeface="Calibri" panose="020F0502020204030204" pitchFamily="34" charset="0"/>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t>
        <a:bodyPr/>
        <a:lstStyle/>
        <a:p>
          <a:endParaRPr lang="en-US"/>
        </a:p>
      </dgm:t>
    </dgm:pt>
    <dgm:pt modelId="{591CA60E-213E-7B4B-B9DE-D89D137D3DA9}" type="pres">
      <dgm:prSet presAssocID="{AAC263CB-8256-4B03-92FE-1622698FB3E9}" presName="node" presStyleLbl="node1" presStyleIdx="0" presStyleCnt="4" custScaleX="132879">
        <dgm:presLayoutVars>
          <dgm:bulletEnabled val="1"/>
        </dgm:presLayoutVars>
      </dgm:prSet>
      <dgm:spPr/>
      <dgm:t>
        <a:bodyPr/>
        <a:lstStyle/>
        <a:p>
          <a:endParaRPr lang="en-US"/>
        </a:p>
      </dgm:t>
    </dgm:pt>
    <dgm:pt modelId="{0B9714F2-E001-9048-99B0-C46EAB1CEAC1}" type="pres">
      <dgm:prSet presAssocID="{808B76D0-8EC7-469A-93AC-7A6017188A9D}" presName="sibTrans" presStyleLbl="sibTrans1D1" presStyleIdx="0" presStyleCnt="3"/>
      <dgm:spPr/>
      <dgm:t>
        <a:bodyPr/>
        <a:lstStyle/>
        <a:p>
          <a:endParaRPr lang="en-US"/>
        </a:p>
      </dgm:t>
    </dgm:pt>
    <dgm:pt modelId="{DBF0B936-C069-4B45-92D0-BC84490381D7}" type="pres">
      <dgm:prSet presAssocID="{808B76D0-8EC7-469A-93AC-7A6017188A9D}" presName="connectorText" presStyleLbl="sibTrans1D1" presStyleIdx="0" presStyleCnt="3"/>
      <dgm:spPr/>
      <dgm:t>
        <a:bodyPr/>
        <a:lstStyle/>
        <a:p>
          <a:endParaRPr lang="en-US"/>
        </a:p>
      </dgm:t>
    </dgm:pt>
    <dgm:pt modelId="{1FC37317-8B75-7A4E-B46A-6C6A45F69C67}" type="pres">
      <dgm:prSet presAssocID="{4E8D2E69-0173-4BD3-B96A-7A9C5DD12B47}" presName="node" presStyleLbl="node1" presStyleIdx="1" presStyleCnt="4" custScaleX="127566">
        <dgm:presLayoutVars>
          <dgm:bulletEnabled val="1"/>
        </dgm:presLayoutVars>
      </dgm:prSet>
      <dgm:spPr/>
      <dgm:t>
        <a:bodyPr/>
        <a:lstStyle/>
        <a:p>
          <a:endParaRPr lang="en-US"/>
        </a:p>
      </dgm:t>
    </dgm:pt>
    <dgm:pt modelId="{DD741774-D280-DD46-9C9B-33FE253D22FC}" type="pres">
      <dgm:prSet presAssocID="{FEF1E80E-8A9E-4B0A-817C-2A4CFDCF3FB2}" presName="sibTrans" presStyleLbl="sibTrans1D1" presStyleIdx="1" presStyleCnt="3"/>
      <dgm:spPr/>
      <dgm:t>
        <a:bodyPr/>
        <a:lstStyle/>
        <a:p>
          <a:endParaRPr lang="en-US"/>
        </a:p>
      </dgm:t>
    </dgm:pt>
    <dgm:pt modelId="{B4080084-7793-E342-92FE-F348EAFF157C}" type="pres">
      <dgm:prSet presAssocID="{FEF1E80E-8A9E-4B0A-817C-2A4CFDCF3FB2}" presName="connectorText" presStyleLbl="sibTrans1D1" presStyleIdx="1" presStyleCnt="3"/>
      <dgm:spPr/>
      <dgm:t>
        <a:bodyPr/>
        <a:lstStyle/>
        <a:p>
          <a:endParaRPr lang="en-US"/>
        </a:p>
      </dgm:t>
    </dgm:pt>
    <dgm:pt modelId="{F14BE627-E883-874F-A626-EC388DCE8D9B}" type="pres">
      <dgm:prSet presAssocID="{93A6A030-ABAB-4EFA-B539-0FDB3E07C1EF}" presName="node" presStyleLbl="node1" presStyleIdx="2" presStyleCnt="4" custScaleX="150736" custScaleY="113739">
        <dgm:presLayoutVars>
          <dgm:bulletEnabled val="1"/>
        </dgm:presLayoutVars>
      </dgm:prSet>
      <dgm:spPr/>
      <dgm:t>
        <a:bodyPr/>
        <a:lstStyle/>
        <a:p>
          <a:endParaRPr lang="en-US"/>
        </a:p>
      </dgm:t>
    </dgm:pt>
    <dgm:pt modelId="{63AED5AC-6A4E-294A-8C0F-D72D7D241108}" type="pres">
      <dgm:prSet presAssocID="{BFE0749E-E343-4A6F-BD09-2810EE6B4BD7}" presName="sibTrans" presStyleLbl="sibTrans1D1" presStyleIdx="2" presStyleCnt="3"/>
      <dgm:spPr/>
      <dgm:t>
        <a:bodyPr/>
        <a:lstStyle/>
        <a:p>
          <a:endParaRPr lang="en-US"/>
        </a:p>
      </dgm:t>
    </dgm:pt>
    <dgm:pt modelId="{A4A67B76-88B9-3B42-B3EF-AFCDA17E5E1C}" type="pres">
      <dgm:prSet presAssocID="{BFE0749E-E343-4A6F-BD09-2810EE6B4BD7}" presName="connectorText" presStyleLbl="sibTrans1D1" presStyleIdx="2" presStyleCnt="3"/>
      <dgm:spPr/>
      <dgm:t>
        <a:bodyPr/>
        <a:lstStyle/>
        <a:p>
          <a:endParaRPr lang="en-US"/>
        </a:p>
      </dgm:t>
    </dgm:pt>
    <dgm:pt modelId="{D42A6699-F599-8045-897A-5A654DF673C0}" type="pres">
      <dgm:prSet presAssocID="{76D56F19-2708-49DB-8F92-D8AC45F23A9A}" presName="node" presStyleLbl="node1" presStyleIdx="3" presStyleCnt="4" custScaleX="128418">
        <dgm:presLayoutVars>
          <dgm:bulletEnabled val="1"/>
        </dgm:presLayoutVars>
      </dgm:prSet>
      <dgm:spPr/>
      <dgm:t>
        <a:bodyPr/>
        <a:lstStyle/>
        <a:p>
          <a:endParaRPr lang="en-US"/>
        </a:p>
      </dgm:t>
    </dgm:pt>
  </dgm:ptLst>
  <dgm:cxnLst>
    <dgm:cxn modelId="{7541EBC9-CCC6-4537-A361-CC724EAAB539}" type="presOf" srcId="{808B76D0-8EC7-469A-93AC-7A6017188A9D}" destId="{DBF0B936-C069-4B45-92D0-BC84490381D7}" srcOrd="1" destOrd="0" presId="urn:microsoft.com/office/officeart/2016/7/layout/RepeatingBendingProcessNew"/>
    <dgm:cxn modelId="{B9F9642A-00BB-43CC-A72C-9EFA3BA764E5}" type="presOf" srcId="{D4503D04-C97E-4622-AE07-D0307CB3B4CA}" destId="{C7117AA3-29D3-A641-A58D-533CC172901B}" srcOrd="0" destOrd="0" presId="urn:microsoft.com/office/officeart/2016/7/layout/RepeatingBendingProcessNew"/>
    <dgm:cxn modelId="{089110D0-95E8-40C8-9FEE-2D4B86A7BE82}"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6D00EC12-1754-493C-9F6B-E3ACE23A907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CD324683-E9AE-40E4-8184-61D0581535D2}" type="presOf" srcId="{4E8D2E69-0173-4BD3-B96A-7A9C5DD12B47}" destId="{1FC37317-8B75-7A4E-B46A-6C6A45F69C67}" srcOrd="0" destOrd="0" presId="urn:microsoft.com/office/officeart/2016/7/layout/RepeatingBendingProcessNew"/>
    <dgm:cxn modelId="{8C16B6D9-60EE-41C7-BD0C-5D751295C2EB}" type="presOf" srcId="{AAC263CB-8256-4B03-92FE-1622698FB3E9}" destId="{591CA60E-213E-7B4B-B9DE-D89D137D3DA9}" srcOrd="0" destOrd="0" presId="urn:microsoft.com/office/officeart/2016/7/layout/RepeatingBendingProcessNew"/>
    <dgm:cxn modelId="{A5F279BF-77AF-44F7-9382-F25DE59A358B}" type="presOf" srcId="{76D56F19-2708-49DB-8F92-D8AC45F23A9A}" destId="{D42A6699-F599-8045-897A-5A654DF673C0}" srcOrd="0" destOrd="0" presId="urn:microsoft.com/office/officeart/2016/7/layout/RepeatingBendingProcessNew"/>
    <dgm:cxn modelId="{7767BE2C-0782-4724-8438-497F085F7729}" type="presOf" srcId="{FEF1E80E-8A9E-4B0A-817C-2A4CFDCF3FB2}" destId="{DD741774-D280-DD46-9C9B-33FE253D22FC}"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D8FA51BF-2286-46CF-80B1-2B7557CC4484}" type="presOf" srcId="{93A6A030-ABAB-4EFA-B539-0FDB3E07C1EF}" destId="{F14BE627-E883-874F-A626-EC388DCE8D9B}" srcOrd="0" destOrd="0" presId="urn:microsoft.com/office/officeart/2016/7/layout/RepeatingBendingProcessNew"/>
    <dgm:cxn modelId="{B64E538B-DD36-468C-9079-6A7E4592301B}" type="presOf" srcId="{BFE0749E-E343-4A6F-BD09-2810EE6B4BD7}" destId="{63AED5AC-6A4E-294A-8C0F-D72D7D241108}"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4AF1234E-901F-42D5-8767-75E312DE1489}" type="presOf" srcId="{808B76D0-8EC7-469A-93AC-7A6017188A9D}" destId="{0B9714F2-E001-9048-99B0-C46EAB1CEAC1}" srcOrd="0" destOrd="0" presId="urn:microsoft.com/office/officeart/2016/7/layout/RepeatingBendingProcessNew"/>
    <dgm:cxn modelId="{C3D762F4-5BC1-447D-8413-14C42124B5FA}" type="presParOf" srcId="{C7117AA3-29D3-A641-A58D-533CC172901B}" destId="{591CA60E-213E-7B4B-B9DE-D89D137D3DA9}" srcOrd="0" destOrd="0" presId="urn:microsoft.com/office/officeart/2016/7/layout/RepeatingBendingProcessNew"/>
    <dgm:cxn modelId="{97307B05-4430-46F9-894B-221F625E88BC}" type="presParOf" srcId="{C7117AA3-29D3-A641-A58D-533CC172901B}" destId="{0B9714F2-E001-9048-99B0-C46EAB1CEAC1}" srcOrd="1" destOrd="0" presId="urn:microsoft.com/office/officeart/2016/7/layout/RepeatingBendingProcessNew"/>
    <dgm:cxn modelId="{650CF396-AFDA-4EED-A22B-3A1EC43C20D6}" type="presParOf" srcId="{0B9714F2-E001-9048-99B0-C46EAB1CEAC1}" destId="{DBF0B936-C069-4B45-92D0-BC84490381D7}" srcOrd="0" destOrd="0" presId="urn:microsoft.com/office/officeart/2016/7/layout/RepeatingBendingProcessNew"/>
    <dgm:cxn modelId="{FF085607-F14F-49B9-B547-E97001696ED7}" type="presParOf" srcId="{C7117AA3-29D3-A641-A58D-533CC172901B}" destId="{1FC37317-8B75-7A4E-B46A-6C6A45F69C67}" srcOrd="2" destOrd="0" presId="urn:microsoft.com/office/officeart/2016/7/layout/RepeatingBendingProcessNew"/>
    <dgm:cxn modelId="{E69189CB-7F7B-426B-9377-70455E7A4B9C}" type="presParOf" srcId="{C7117AA3-29D3-A641-A58D-533CC172901B}" destId="{DD741774-D280-DD46-9C9B-33FE253D22FC}" srcOrd="3" destOrd="0" presId="urn:microsoft.com/office/officeart/2016/7/layout/RepeatingBendingProcessNew"/>
    <dgm:cxn modelId="{9028BFD5-F097-47F9-85E2-807FF7ED14EB}" type="presParOf" srcId="{DD741774-D280-DD46-9C9B-33FE253D22FC}" destId="{B4080084-7793-E342-92FE-F348EAFF157C}" srcOrd="0" destOrd="0" presId="urn:microsoft.com/office/officeart/2016/7/layout/RepeatingBendingProcessNew"/>
    <dgm:cxn modelId="{FB538701-C89A-4ABA-98A0-213D5C9CC9C4}" type="presParOf" srcId="{C7117AA3-29D3-A641-A58D-533CC172901B}" destId="{F14BE627-E883-874F-A626-EC388DCE8D9B}" srcOrd="4" destOrd="0" presId="urn:microsoft.com/office/officeart/2016/7/layout/RepeatingBendingProcessNew"/>
    <dgm:cxn modelId="{6E88384D-93B0-433A-A300-FABEAD69A19D}" type="presParOf" srcId="{C7117AA3-29D3-A641-A58D-533CC172901B}" destId="{63AED5AC-6A4E-294A-8C0F-D72D7D241108}" srcOrd="5" destOrd="0" presId="urn:microsoft.com/office/officeart/2016/7/layout/RepeatingBendingProcessNew"/>
    <dgm:cxn modelId="{51A39A28-1ED9-40FA-8622-977FD1C381D4}" type="presParOf" srcId="{63AED5AC-6A4E-294A-8C0F-D72D7D241108}" destId="{A4A67B76-88B9-3B42-B3EF-AFCDA17E5E1C}" srcOrd="0" destOrd="0" presId="urn:microsoft.com/office/officeart/2016/7/layout/RepeatingBendingProcessNew"/>
    <dgm:cxn modelId="{38009927-A7C3-46F5-A95C-ABE9EAE74E2A}"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1</a:t>
          </a:r>
        </a:p>
        <a:p>
          <a:r>
            <a:rPr lang="en-US" sz="24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dirty="0">
            <a:solidFill>
              <a:schemeClr val="bg1"/>
            </a:solidFill>
            <a:latin typeface="Calibri" panose="020F0502020204030204" pitchFamily="34" charset="0"/>
            <a:cs typeface="Calibri" panose="020F0502020204030204" pitchFamily="34" charset="0"/>
          </a:endParaRP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a:ln w="25400">
          <a:solidFill>
            <a:schemeClr val="tx1"/>
          </a:solidFill>
        </a:ln>
      </dgm:spPr>
      <dgm:t>
        <a:bodyPr/>
        <a:lstStyle/>
        <a:p>
          <a:endParaRPr lang="en-US" sz="2000" dirty="0"/>
        </a:p>
      </dgm:t>
    </dgm:pt>
    <dgm:pt modelId="{4E8D2E69-0173-4BD3-B96A-7A9C5DD12B47}">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2</a:t>
          </a:r>
        </a:p>
        <a:p>
          <a:r>
            <a:rPr lang="en-US" sz="2400" dirty="0" smtClean="0">
              <a:solidFill>
                <a:schemeClr val="bg1"/>
              </a:solidFill>
              <a:latin typeface="Calibri" panose="020F0502020204030204" pitchFamily="34" charset="0"/>
              <a:cs typeface="Calibri" panose="020F0502020204030204" pitchFamily="34" charset="0"/>
            </a:rPr>
            <a:t>Identify which certification pathway is easiest to meet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a:ln w="28575">
          <a:solidFill>
            <a:schemeClr val="tx1"/>
          </a:solidFill>
        </a:ln>
      </dgm:spPr>
      <dgm:t>
        <a:bodyPr/>
        <a:lstStyle/>
        <a:p>
          <a:endParaRPr lang="en-US" sz="2000" dirty="0"/>
        </a:p>
      </dgm:t>
    </dgm:pt>
    <dgm:pt modelId="{93A6A030-ABAB-4EFA-B539-0FDB3E07C1EF}">
      <dgm:prSet custT="1"/>
      <dgm:spPr>
        <a:solidFill>
          <a:schemeClr val="bg2">
            <a:lumMod val="60000"/>
            <a:lumOff val="40000"/>
          </a:schemeClr>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3 </a:t>
          </a:r>
        </a:p>
        <a:p>
          <a:r>
            <a:rPr lang="en-US" sz="24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dirty="0">
            <a:solidFill>
              <a:schemeClr val="bg1"/>
            </a:solidFill>
            <a:latin typeface="Calibri" panose="020F0502020204030204" pitchFamily="34" charset="0"/>
            <a:cs typeface="Calibri" panose="020F0502020204030204" pitchFamily="34" charset="0"/>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a:ln w="28575">
          <a:solidFill>
            <a:schemeClr val="tx1"/>
          </a:solidFill>
        </a:ln>
      </dgm:spPr>
      <dgm:t>
        <a:bodyPr/>
        <a:lstStyle/>
        <a:p>
          <a:endParaRPr lang="en-US" sz="2000" dirty="0"/>
        </a:p>
      </dgm:t>
    </dgm:pt>
    <dgm:pt modelId="{76D56F19-2708-49DB-8F92-D8AC45F23A9A}">
      <dgm:prSet custT="1"/>
      <dgm:spPr>
        <a:solidFill>
          <a:schemeClr val="accent1"/>
        </a:solidFill>
      </dgm:spPr>
      <dgm:t>
        <a:bodyPr anchor="ctr"/>
        <a:lstStyle/>
        <a:p>
          <a:r>
            <a:rPr lang="en-US" sz="2400" dirty="0" smtClean="0">
              <a:solidFill>
                <a:schemeClr val="bg1"/>
              </a:solidFill>
              <a:latin typeface="Calibri" panose="020F0502020204030204" pitchFamily="34" charset="0"/>
              <a:cs typeface="Calibri" panose="020F0502020204030204" pitchFamily="34" charset="0"/>
            </a:rPr>
            <a:t>Step 4</a:t>
          </a:r>
        </a:p>
        <a:p>
          <a:r>
            <a:rPr lang="en-US" sz="24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dirty="0">
            <a:solidFill>
              <a:schemeClr val="bg1"/>
            </a:solidFill>
            <a:latin typeface="Calibri" panose="020F0502020204030204" pitchFamily="34" charset="0"/>
            <a:cs typeface="Calibri" panose="020F0502020204030204" pitchFamily="34" charset="0"/>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t>
        <a:bodyPr/>
        <a:lstStyle/>
        <a:p>
          <a:endParaRPr lang="en-US"/>
        </a:p>
      </dgm:t>
    </dgm:pt>
    <dgm:pt modelId="{591CA60E-213E-7B4B-B9DE-D89D137D3DA9}" type="pres">
      <dgm:prSet presAssocID="{AAC263CB-8256-4B03-92FE-1622698FB3E9}" presName="node" presStyleLbl="node1" presStyleIdx="0" presStyleCnt="4" custScaleX="132879">
        <dgm:presLayoutVars>
          <dgm:bulletEnabled val="1"/>
        </dgm:presLayoutVars>
      </dgm:prSet>
      <dgm:spPr/>
      <dgm:t>
        <a:bodyPr/>
        <a:lstStyle/>
        <a:p>
          <a:endParaRPr lang="en-US"/>
        </a:p>
      </dgm:t>
    </dgm:pt>
    <dgm:pt modelId="{0B9714F2-E001-9048-99B0-C46EAB1CEAC1}" type="pres">
      <dgm:prSet presAssocID="{808B76D0-8EC7-469A-93AC-7A6017188A9D}" presName="sibTrans" presStyleLbl="sibTrans1D1" presStyleIdx="0" presStyleCnt="3"/>
      <dgm:spPr/>
      <dgm:t>
        <a:bodyPr/>
        <a:lstStyle/>
        <a:p>
          <a:endParaRPr lang="en-US"/>
        </a:p>
      </dgm:t>
    </dgm:pt>
    <dgm:pt modelId="{DBF0B936-C069-4B45-92D0-BC84490381D7}" type="pres">
      <dgm:prSet presAssocID="{808B76D0-8EC7-469A-93AC-7A6017188A9D}" presName="connectorText" presStyleLbl="sibTrans1D1" presStyleIdx="0" presStyleCnt="3"/>
      <dgm:spPr/>
      <dgm:t>
        <a:bodyPr/>
        <a:lstStyle/>
        <a:p>
          <a:endParaRPr lang="en-US"/>
        </a:p>
      </dgm:t>
    </dgm:pt>
    <dgm:pt modelId="{1FC37317-8B75-7A4E-B46A-6C6A45F69C67}" type="pres">
      <dgm:prSet presAssocID="{4E8D2E69-0173-4BD3-B96A-7A9C5DD12B47}" presName="node" presStyleLbl="node1" presStyleIdx="1" presStyleCnt="4" custScaleX="127566">
        <dgm:presLayoutVars>
          <dgm:bulletEnabled val="1"/>
        </dgm:presLayoutVars>
      </dgm:prSet>
      <dgm:spPr/>
      <dgm:t>
        <a:bodyPr/>
        <a:lstStyle/>
        <a:p>
          <a:endParaRPr lang="en-US"/>
        </a:p>
      </dgm:t>
    </dgm:pt>
    <dgm:pt modelId="{DD741774-D280-DD46-9C9B-33FE253D22FC}" type="pres">
      <dgm:prSet presAssocID="{FEF1E80E-8A9E-4B0A-817C-2A4CFDCF3FB2}" presName="sibTrans" presStyleLbl="sibTrans1D1" presStyleIdx="1" presStyleCnt="3"/>
      <dgm:spPr/>
      <dgm:t>
        <a:bodyPr/>
        <a:lstStyle/>
        <a:p>
          <a:endParaRPr lang="en-US"/>
        </a:p>
      </dgm:t>
    </dgm:pt>
    <dgm:pt modelId="{B4080084-7793-E342-92FE-F348EAFF157C}" type="pres">
      <dgm:prSet presAssocID="{FEF1E80E-8A9E-4B0A-817C-2A4CFDCF3FB2}" presName="connectorText" presStyleLbl="sibTrans1D1" presStyleIdx="1" presStyleCnt="3"/>
      <dgm:spPr/>
      <dgm:t>
        <a:bodyPr/>
        <a:lstStyle/>
        <a:p>
          <a:endParaRPr lang="en-US"/>
        </a:p>
      </dgm:t>
    </dgm:pt>
    <dgm:pt modelId="{F14BE627-E883-874F-A626-EC388DCE8D9B}" type="pres">
      <dgm:prSet presAssocID="{93A6A030-ABAB-4EFA-B539-0FDB3E07C1EF}" presName="node" presStyleLbl="node1" presStyleIdx="2" presStyleCnt="4" custScaleX="133312">
        <dgm:presLayoutVars>
          <dgm:bulletEnabled val="1"/>
        </dgm:presLayoutVars>
      </dgm:prSet>
      <dgm:spPr/>
      <dgm:t>
        <a:bodyPr/>
        <a:lstStyle/>
        <a:p>
          <a:endParaRPr lang="en-US"/>
        </a:p>
      </dgm:t>
    </dgm:pt>
    <dgm:pt modelId="{63AED5AC-6A4E-294A-8C0F-D72D7D241108}" type="pres">
      <dgm:prSet presAssocID="{BFE0749E-E343-4A6F-BD09-2810EE6B4BD7}" presName="sibTrans" presStyleLbl="sibTrans1D1" presStyleIdx="2" presStyleCnt="3"/>
      <dgm:spPr/>
      <dgm:t>
        <a:bodyPr/>
        <a:lstStyle/>
        <a:p>
          <a:endParaRPr lang="en-US"/>
        </a:p>
      </dgm:t>
    </dgm:pt>
    <dgm:pt modelId="{A4A67B76-88B9-3B42-B3EF-AFCDA17E5E1C}" type="pres">
      <dgm:prSet presAssocID="{BFE0749E-E343-4A6F-BD09-2810EE6B4BD7}" presName="connectorText" presStyleLbl="sibTrans1D1" presStyleIdx="2" presStyleCnt="3"/>
      <dgm:spPr/>
      <dgm:t>
        <a:bodyPr/>
        <a:lstStyle/>
        <a:p>
          <a:endParaRPr lang="en-US"/>
        </a:p>
      </dgm:t>
    </dgm:pt>
    <dgm:pt modelId="{D42A6699-F599-8045-897A-5A654DF673C0}" type="pres">
      <dgm:prSet presAssocID="{76D56F19-2708-49DB-8F92-D8AC45F23A9A}" presName="node" presStyleLbl="node1" presStyleIdx="3" presStyleCnt="4" custScaleX="137031" custScaleY="105753">
        <dgm:presLayoutVars>
          <dgm:bulletEnabled val="1"/>
        </dgm:presLayoutVars>
      </dgm:prSet>
      <dgm:spPr/>
      <dgm:t>
        <a:bodyPr/>
        <a:lstStyle/>
        <a:p>
          <a:endParaRPr lang="en-US"/>
        </a:p>
      </dgm:t>
    </dgm:pt>
  </dgm:ptLst>
  <dgm:cxnLst>
    <dgm:cxn modelId="{41D0C0CB-1BCC-479C-8F65-2887AA87C73A}" type="presOf" srcId="{FEF1E80E-8A9E-4B0A-817C-2A4CFDCF3FB2}" destId="{DD741774-D280-DD46-9C9B-33FE253D22FC}" srcOrd="0"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62C4A527-E2D0-4AAA-9EE6-FED9B3ED1C7E}" type="presOf" srcId="{AAC263CB-8256-4B03-92FE-1622698FB3E9}" destId="{591CA60E-213E-7B4B-B9DE-D89D137D3DA9}" srcOrd="0" destOrd="0" presId="urn:microsoft.com/office/officeart/2016/7/layout/RepeatingBendingProcessNew"/>
    <dgm:cxn modelId="{7D5BF7C5-7DEF-43CF-9264-B01A7B981EAA}" type="presOf" srcId="{D4503D04-C97E-4622-AE07-D0307CB3B4CA}" destId="{C7117AA3-29D3-A641-A58D-533CC172901B}" srcOrd="0" destOrd="0" presId="urn:microsoft.com/office/officeart/2016/7/layout/RepeatingBendingProcessNew"/>
    <dgm:cxn modelId="{0F7C2B1A-BEDF-4535-B5A1-E0784D799076}" type="presOf" srcId="{BFE0749E-E343-4A6F-BD09-2810EE6B4BD7}" destId="{63AED5AC-6A4E-294A-8C0F-D72D7D241108}" srcOrd="0" destOrd="0" presId="urn:microsoft.com/office/officeart/2016/7/layout/RepeatingBendingProcessNew"/>
    <dgm:cxn modelId="{C7BFE868-B185-4083-9182-E68E53DE3B6F}" type="presOf" srcId="{808B76D0-8EC7-469A-93AC-7A6017188A9D}" destId="{DBF0B936-C069-4B45-92D0-BC84490381D7}" srcOrd="1" destOrd="0" presId="urn:microsoft.com/office/officeart/2016/7/layout/RepeatingBendingProcessNew"/>
    <dgm:cxn modelId="{C0DD3079-EFFC-4F7D-8C35-DB3C958CFB29}" type="presOf" srcId="{4E8D2E69-0173-4BD3-B96A-7A9C5DD12B47}" destId="{1FC37317-8B75-7A4E-B46A-6C6A45F69C67}" srcOrd="0" destOrd="0" presId="urn:microsoft.com/office/officeart/2016/7/layout/RepeatingBendingProcessNew"/>
    <dgm:cxn modelId="{535E2959-98E6-4E31-B3FE-7C80E98FA6E5}" type="presOf" srcId="{BFE0749E-E343-4A6F-BD09-2810EE6B4BD7}" destId="{A4A67B76-88B9-3B42-B3EF-AFCDA17E5E1C}" srcOrd="1" destOrd="0" presId="urn:microsoft.com/office/officeart/2016/7/layout/RepeatingBendingProcessNew"/>
    <dgm:cxn modelId="{A2060615-422F-4747-950E-44500630B64D}" type="presOf" srcId="{FEF1E80E-8A9E-4B0A-817C-2A4CFDCF3FB2}" destId="{B4080084-7793-E342-92FE-F348EAFF157C}" srcOrd="1"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4B40C8DC-6B57-4F5B-8440-7241C649700B}" srcId="{D4503D04-C97E-4622-AE07-D0307CB3B4CA}" destId="{93A6A030-ABAB-4EFA-B539-0FDB3E07C1EF}" srcOrd="2" destOrd="0" parTransId="{3D674B97-6DC6-4A12-85BA-0976D3064237}" sibTransId="{BFE0749E-E343-4A6F-BD09-2810EE6B4BD7}"/>
    <dgm:cxn modelId="{5F509179-56BE-4D84-BA16-DA4C0F8D85A1}" type="presOf" srcId="{93A6A030-ABAB-4EFA-B539-0FDB3E07C1EF}" destId="{F14BE627-E883-874F-A626-EC388DCE8D9B}" srcOrd="0" destOrd="0" presId="urn:microsoft.com/office/officeart/2016/7/layout/RepeatingBendingProcessNew"/>
    <dgm:cxn modelId="{DB15C728-9AC9-451E-A812-2E6D13E2721D}" type="presOf" srcId="{808B76D0-8EC7-469A-93AC-7A6017188A9D}" destId="{0B9714F2-E001-9048-99B0-C46EAB1CEAC1}" srcOrd="0" destOrd="0" presId="urn:microsoft.com/office/officeart/2016/7/layout/RepeatingBendingProcessNew"/>
    <dgm:cxn modelId="{04225A9D-8D69-479D-BCD8-3369E8FFD844}" type="presOf" srcId="{76D56F19-2708-49DB-8F92-D8AC45F23A9A}" destId="{D42A6699-F599-8045-897A-5A654DF673C0}" srcOrd="0" destOrd="0" presId="urn:microsoft.com/office/officeart/2016/7/layout/RepeatingBendingProcessNew"/>
    <dgm:cxn modelId="{B8E39C09-1DB6-4533-8532-EC92E3D16059}" type="presParOf" srcId="{C7117AA3-29D3-A641-A58D-533CC172901B}" destId="{591CA60E-213E-7B4B-B9DE-D89D137D3DA9}" srcOrd="0" destOrd="0" presId="urn:microsoft.com/office/officeart/2016/7/layout/RepeatingBendingProcessNew"/>
    <dgm:cxn modelId="{0FB848F2-E6D9-4CB8-BB27-B44E0322D3D5}" type="presParOf" srcId="{C7117AA3-29D3-A641-A58D-533CC172901B}" destId="{0B9714F2-E001-9048-99B0-C46EAB1CEAC1}" srcOrd="1" destOrd="0" presId="urn:microsoft.com/office/officeart/2016/7/layout/RepeatingBendingProcessNew"/>
    <dgm:cxn modelId="{B3B2228C-47FF-4C09-8A20-1EEA04305A70}" type="presParOf" srcId="{0B9714F2-E001-9048-99B0-C46EAB1CEAC1}" destId="{DBF0B936-C069-4B45-92D0-BC84490381D7}" srcOrd="0" destOrd="0" presId="urn:microsoft.com/office/officeart/2016/7/layout/RepeatingBendingProcessNew"/>
    <dgm:cxn modelId="{4FA69ABB-A8C6-4146-9B16-418EA6BAC43E}" type="presParOf" srcId="{C7117AA3-29D3-A641-A58D-533CC172901B}" destId="{1FC37317-8B75-7A4E-B46A-6C6A45F69C67}" srcOrd="2" destOrd="0" presId="urn:microsoft.com/office/officeart/2016/7/layout/RepeatingBendingProcessNew"/>
    <dgm:cxn modelId="{EF8DEFCE-3C66-4A29-9B21-A61C557B811D}" type="presParOf" srcId="{C7117AA3-29D3-A641-A58D-533CC172901B}" destId="{DD741774-D280-DD46-9C9B-33FE253D22FC}" srcOrd="3" destOrd="0" presId="urn:microsoft.com/office/officeart/2016/7/layout/RepeatingBendingProcessNew"/>
    <dgm:cxn modelId="{D7DBD2EF-83BD-4E50-A9E3-C8EFA5B5969B}" type="presParOf" srcId="{DD741774-D280-DD46-9C9B-33FE253D22FC}" destId="{B4080084-7793-E342-92FE-F348EAFF157C}" srcOrd="0" destOrd="0" presId="urn:microsoft.com/office/officeart/2016/7/layout/RepeatingBendingProcessNew"/>
    <dgm:cxn modelId="{50BCEF74-9711-4778-AAF3-9701DDEDBC46}" type="presParOf" srcId="{C7117AA3-29D3-A641-A58D-533CC172901B}" destId="{F14BE627-E883-874F-A626-EC388DCE8D9B}" srcOrd="4" destOrd="0" presId="urn:microsoft.com/office/officeart/2016/7/layout/RepeatingBendingProcessNew"/>
    <dgm:cxn modelId="{A0FF51C1-A36A-4641-98E2-58A3E7D6EC98}" type="presParOf" srcId="{C7117AA3-29D3-A641-A58D-533CC172901B}" destId="{63AED5AC-6A4E-294A-8C0F-D72D7D241108}" srcOrd="5" destOrd="0" presId="urn:microsoft.com/office/officeart/2016/7/layout/RepeatingBendingProcessNew"/>
    <dgm:cxn modelId="{9AE56878-AE32-49B7-9559-714E8D885098}" type="presParOf" srcId="{63AED5AC-6A4E-294A-8C0F-D72D7D241108}" destId="{A4A67B76-88B9-3B42-B3EF-AFCDA17E5E1C}" srcOrd="0" destOrd="0" presId="urn:microsoft.com/office/officeart/2016/7/layout/RepeatingBendingProcessNew"/>
    <dgm:cxn modelId="{B96D9822-7018-4D18-AF3E-DB065A5516E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5262893" y="884232"/>
          <a:ext cx="677962" cy="91440"/>
        </a:xfrm>
        <a:custGeom>
          <a:avLst/>
          <a:gdLst/>
          <a:ahLst/>
          <a:cxnLst/>
          <a:rect l="0" t="0" r="0" b="0"/>
          <a:pathLst>
            <a:path>
              <a:moveTo>
                <a:pt x="0" y="45720"/>
              </a:moveTo>
              <a:lnTo>
                <a:pt x="677962" y="45720"/>
              </a:lnTo>
            </a:path>
          </a:pathLst>
        </a:custGeom>
        <a:noFill/>
        <a:ln w="25400" cap="rnd"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584160" y="926406"/>
        <a:ext cx="35428" cy="7092"/>
      </dsp:txXfrm>
    </dsp:sp>
    <dsp:sp modelId="{591CA60E-213E-7B4B-B9DE-D89D137D3DA9}">
      <dsp:nvSpPr>
        <dsp:cNvPr id="0" name=""/>
        <dsp:cNvSpPr/>
      </dsp:nvSpPr>
      <dsp:spPr>
        <a:xfrm>
          <a:off x="1171080" y="5740"/>
          <a:ext cx="4093613" cy="1848424"/>
        </a:xfrm>
        <a:prstGeom prst="rect">
          <a:avLst/>
        </a:prstGeom>
        <a:solidFill>
          <a:schemeClr val="bg2">
            <a:lumMod val="60000"/>
            <a:lumOff val="4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0957" tIns="158456" rIns="150957" bIns="15845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Step 1</a:t>
          </a:r>
        </a:p>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 Select the CTE program you want to teach and certificate needed for that program</a:t>
          </a:r>
          <a:endParaRPr lang="en-US" sz="2000" kern="1200" dirty="0">
            <a:solidFill>
              <a:schemeClr val="bg1"/>
            </a:solidFill>
            <a:latin typeface="Calibri" panose="020F0502020204030204" pitchFamily="34" charset="0"/>
            <a:cs typeface="Calibri" panose="020F0502020204030204" pitchFamily="34" charset="0"/>
          </a:endParaRPr>
        </a:p>
      </dsp:txBody>
      <dsp:txXfrm>
        <a:off x="1171080" y="5740"/>
        <a:ext cx="4093613" cy="1848424"/>
      </dsp:txXfrm>
    </dsp:sp>
    <dsp:sp modelId="{DD741774-D280-DD46-9C9B-33FE253D22FC}">
      <dsp:nvSpPr>
        <dsp:cNvPr id="0" name=""/>
        <dsp:cNvSpPr/>
      </dsp:nvSpPr>
      <dsp:spPr>
        <a:xfrm>
          <a:off x="3224556" y="1852364"/>
          <a:ext cx="4713667" cy="731132"/>
        </a:xfrm>
        <a:custGeom>
          <a:avLst/>
          <a:gdLst/>
          <a:ahLst/>
          <a:cxnLst/>
          <a:rect l="0" t="0" r="0" b="0"/>
          <a:pathLst>
            <a:path>
              <a:moveTo>
                <a:pt x="4713667" y="0"/>
              </a:moveTo>
              <a:lnTo>
                <a:pt x="4713667" y="382666"/>
              </a:lnTo>
              <a:lnTo>
                <a:pt x="0" y="382666"/>
              </a:lnTo>
              <a:lnTo>
                <a:pt x="0" y="731132"/>
              </a:lnTo>
            </a:path>
          </a:pathLst>
        </a:custGeom>
        <a:noFill/>
        <a:ln w="28575" cap="rnd"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462019" y="2214384"/>
        <a:ext cx="238740" cy="7092"/>
      </dsp:txXfrm>
    </dsp:sp>
    <dsp:sp modelId="{1FC37317-8B75-7A4E-B46A-6C6A45F69C67}">
      <dsp:nvSpPr>
        <dsp:cNvPr id="0" name=""/>
        <dsp:cNvSpPr/>
      </dsp:nvSpPr>
      <dsp:spPr>
        <a:xfrm>
          <a:off x="5973256" y="5740"/>
          <a:ext cx="3929935" cy="1848424"/>
        </a:xfrm>
        <a:prstGeom prst="rect">
          <a:avLst/>
        </a:prstGeom>
        <a:solidFill>
          <a:schemeClr val="bg2">
            <a:lumMod val="60000"/>
            <a:lumOff val="4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0957" tIns="158456" rIns="150957" bIns="15845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Step 2</a:t>
          </a:r>
        </a:p>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Identify which certification pathway is easiest to meet</a:t>
          </a:r>
        </a:p>
      </dsp:txBody>
      <dsp:txXfrm>
        <a:off x="5973256" y="5740"/>
        <a:ext cx="3929935" cy="1848424"/>
      </dsp:txXfrm>
    </dsp:sp>
    <dsp:sp modelId="{63AED5AC-6A4E-294A-8C0F-D72D7D241108}">
      <dsp:nvSpPr>
        <dsp:cNvPr id="0" name=""/>
        <dsp:cNvSpPr/>
      </dsp:nvSpPr>
      <dsp:spPr>
        <a:xfrm>
          <a:off x="5276232" y="3494389"/>
          <a:ext cx="677962" cy="91440"/>
        </a:xfrm>
        <a:custGeom>
          <a:avLst/>
          <a:gdLst/>
          <a:ahLst/>
          <a:cxnLst/>
          <a:rect l="0" t="0" r="0" b="0"/>
          <a:pathLst>
            <a:path>
              <a:moveTo>
                <a:pt x="0" y="45720"/>
              </a:moveTo>
              <a:lnTo>
                <a:pt x="677962" y="45720"/>
              </a:lnTo>
            </a:path>
          </a:pathLst>
        </a:custGeom>
        <a:noFill/>
        <a:ln w="28575" cap="rnd"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597500" y="3536563"/>
        <a:ext cx="35428" cy="7092"/>
      </dsp:txXfrm>
    </dsp:sp>
    <dsp:sp modelId="{F14BE627-E883-874F-A626-EC388DCE8D9B}">
      <dsp:nvSpPr>
        <dsp:cNvPr id="0" name=""/>
        <dsp:cNvSpPr/>
      </dsp:nvSpPr>
      <dsp:spPr>
        <a:xfrm>
          <a:off x="1171080" y="2615897"/>
          <a:ext cx="4106952" cy="1848424"/>
        </a:xfrm>
        <a:prstGeom prst="rect">
          <a:avLst/>
        </a:prstGeom>
        <a:solidFill>
          <a:schemeClr val="bg2">
            <a:lumMod val="60000"/>
            <a:lumOff val="4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0957" tIns="158456" rIns="150957" bIns="15845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Step 3 </a:t>
          </a:r>
        </a:p>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Identify the requirements    and your timeline</a:t>
          </a:r>
          <a:endParaRPr lang="en-US" sz="2400" kern="1200" dirty="0">
            <a:solidFill>
              <a:schemeClr val="bg1"/>
            </a:solidFill>
            <a:latin typeface="Calibri" panose="020F0502020204030204" pitchFamily="34" charset="0"/>
            <a:cs typeface="Calibri" panose="020F0502020204030204" pitchFamily="34" charset="0"/>
          </a:endParaRPr>
        </a:p>
      </dsp:txBody>
      <dsp:txXfrm>
        <a:off x="1171080" y="2615897"/>
        <a:ext cx="4106952" cy="1848424"/>
      </dsp:txXfrm>
    </dsp:sp>
    <dsp:sp modelId="{D42A6699-F599-8045-897A-5A654DF673C0}">
      <dsp:nvSpPr>
        <dsp:cNvPr id="0" name=""/>
        <dsp:cNvSpPr/>
      </dsp:nvSpPr>
      <dsp:spPr>
        <a:xfrm>
          <a:off x="5986595" y="2562727"/>
          <a:ext cx="4221524" cy="1954764"/>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0957" tIns="158456" rIns="150957" bIns="15845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Step 4</a:t>
          </a:r>
        </a:p>
        <a:p>
          <a:pPr lvl="0" algn="ctr" defTabSz="1066800">
            <a:lnSpc>
              <a:spcPct val="90000"/>
            </a:lnSpc>
            <a:spcBef>
              <a:spcPct val="0"/>
            </a:spcBef>
            <a:spcAft>
              <a:spcPct val="35000"/>
            </a:spcAft>
          </a:pPr>
          <a:r>
            <a:rPr lang="en-US" sz="2400" kern="1200" dirty="0" smtClean="0">
              <a:solidFill>
                <a:schemeClr val="bg1"/>
              </a:solidFill>
              <a:latin typeface="Calibri" panose="020F0502020204030204" pitchFamily="34" charset="0"/>
              <a:cs typeface="Calibri" panose="020F0502020204030204" pitchFamily="34" charset="0"/>
            </a:rPr>
            <a:t>Identify the supports that       are in place to help you         earn that certificate</a:t>
          </a:r>
          <a:endParaRPr lang="en-US" sz="2400" kern="1200" dirty="0">
            <a:solidFill>
              <a:schemeClr val="bg1"/>
            </a:solidFill>
            <a:latin typeface="Calibri" panose="020F0502020204030204" pitchFamily="34" charset="0"/>
            <a:cs typeface="Calibri" panose="020F0502020204030204" pitchFamily="34" charset="0"/>
          </a:endParaRPr>
        </a:p>
      </dsp:txBody>
      <dsp:txXfrm>
        <a:off x="5986595" y="2562727"/>
        <a:ext cx="4221524" cy="19547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11/12/2020</a:t>
            </a:fld>
            <a:endParaRPr lang="en-US" dirty="0"/>
          </a:p>
        </p:txBody>
      </p:sp>
      <p:sp>
        <p:nvSpPr>
          <p:cNvPr id="4" name="Footer Placeholder 3">
            <a:extLst>
              <a:ext uri="{FF2B5EF4-FFF2-40B4-BE49-F238E27FC236}">
                <a16:creationId xmlns=""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11/12/2020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60474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275333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18</a:t>
            </a:fld>
            <a:endParaRPr lang="en-US" dirty="0"/>
          </a:p>
        </p:txBody>
      </p:sp>
    </p:spTree>
    <p:extLst>
      <p:ext uri="{BB962C8B-B14F-4D97-AF65-F5344CB8AC3E}">
        <p14:creationId xmlns:p14="http://schemas.microsoft.com/office/powerpoint/2010/main" val="370110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34</a:t>
            </a:fld>
            <a:endParaRPr lang="en-US" dirty="0"/>
          </a:p>
        </p:txBody>
      </p:sp>
    </p:spTree>
    <p:extLst>
      <p:ext uri="{BB962C8B-B14F-4D97-AF65-F5344CB8AC3E}">
        <p14:creationId xmlns:p14="http://schemas.microsoft.com/office/powerpoint/2010/main" val="349859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39</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11/12/2020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11/12/2020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6.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Colors" Target="../diagrams/colors1.xml"/><Relationship Id="rId5" Type="http://schemas.openxmlformats.org/officeDocument/2006/relationships/image" Target="../media/image4.jpeg"/><Relationship Id="rId10" Type="http://schemas.openxmlformats.org/officeDocument/2006/relationships/diagramQuickStyle" Target="../diagrams/quickStyle1.xml"/><Relationship Id="rId4" Type="http://schemas.openxmlformats.org/officeDocument/2006/relationships/image" Target="../media/image3.jpe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azed.gov/sites/default/files/2016/08/Application%20for%20Certification.pdf?id=57a4d90caadebe130c51857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azed.gov/educator-certification/fingerprint-clearance-card-iv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azed.gov/sites/default/files/2016/08/Form%20-%20Verification%20of%20CTE%20Employment.pdf?id=57bf6023aadebe0bd86f8b5b"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aepa.nesinc.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d@west-mec.org" TargetMode="External"/><Relationship Id="rId2" Type="http://schemas.openxmlformats.org/officeDocument/2006/relationships/hyperlink" Target="mailto:mandrade@Pimajted.org" TargetMode="External"/><Relationship Id="rId1" Type="http://schemas.openxmlformats.org/officeDocument/2006/relationships/slideLayout" Target="../slideLayouts/slideLayout2.xml"/><Relationship Id="rId5" Type="http://schemas.openxmlformats.org/officeDocument/2006/relationships/hyperlink" Target="https://www.azcteleads.org/teacher-series/" TargetMode="External"/><Relationship Id="rId4" Type="http://schemas.openxmlformats.org/officeDocument/2006/relationships/hyperlink" Target="mailto:premierseries@acteaz.org"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Joe.Grieco@azed.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mandrade@Pimajted.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ljessen@Pimajted.org" TargetMode="External"/><Relationship Id="rId5" Type="http://schemas.openxmlformats.org/officeDocument/2006/relationships/hyperlink" Target="mailto:cbertelsen@Pimajted.org"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dirty="0" smtClean="0"/>
              <a:t>CTE Certification </a:t>
            </a:r>
            <a:br>
              <a:rPr lang="en-US" sz="11700" b="1" dirty="0" smtClean="0"/>
            </a:br>
            <a:r>
              <a:rPr lang="en-US" sz="11700" dirty="0" smtClean="0">
                <a:solidFill>
                  <a:schemeClr val="tx1"/>
                </a:solidFill>
              </a:rPr>
              <a:t>Step-by-step</a:t>
            </a:r>
            <a:endParaRPr lang="en-US" sz="11700" b="1" dirty="0"/>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800" cap="none" dirty="0" smtClean="0">
                <a:solidFill>
                  <a:schemeClr val="accent2"/>
                </a:solidFill>
                <a:latin typeface="Calibri" panose="020F0502020204030204" pitchFamily="34" charset="0"/>
                <a:cs typeface="Calibri" panose="020F0502020204030204" pitchFamily="34" charset="0"/>
              </a:rPr>
              <a:t>Let’s look at the programs requiring Health certification</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340360" y="1912741"/>
            <a:ext cx="5984240" cy="4524315"/>
          </a:xfrm>
          <a:prstGeom prst="rect">
            <a:avLst/>
          </a:prstGeom>
          <a:noFill/>
        </p:spPr>
        <p:txBody>
          <a:bodyPr wrap="square" rtlCol="0">
            <a:spAutoFit/>
          </a:bodyPr>
          <a:lstStyle/>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Dental Assisting</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Home Health Aide</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Laboratory Assisting</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Medical Assisting Services</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Medical Records Technologies</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Mental and Social Health Technician</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Nursing Services</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Pharmacy Support Services</a:t>
            </a:r>
          </a:p>
        </p:txBody>
      </p:sp>
      <p:sp>
        <p:nvSpPr>
          <p:cNvPr id="3" name="TextBox 2"/>
          <p:cNvSpPr txBox="1"/>
          <p:nvPr/>
        </p:nvSpPr>
        <p:spPr>
          <a:xfrm>
            <a:off x="6324600" y="1988941"/>
            <a:ext cx="5698067" cy="3046988"/>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Sports Medicine &amp; Rehabilitation</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Therapeutic Massage</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Bioscience (or IET or Ag)</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Emergency Medical Svc (or IET)</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Veterinary Assisting (or Ag)</a:t>
            </a:r>
          </a:p>
        </p:txBody>
      </p:sp>
    </p:spTree>
    <p:extLst>
      <p:ext uri="{BB962C8B-B14F-4D97-AF65-F5344CB8AC3E}">
        <p14:creationId xmlns:p14="http://schemas.microsoft.com/office/powerpoint/2010/main" val="49067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800" cap="none" dirty="0" smtClean="0">
                <a:solidFill>
                  <a:schemeClr val="accent2"/>
                </a:solidFill>
                <a:latin typeface="Calibri" panose="020F0502020204030204" pitchFamily="34" charset="0"/>
                <a:cs typeface="Calibri" panose="020F0502020204030204" pitchFamily="34" charset="0"/>
              </a:rPr>
              <a:t>Let’s look at the programs requiring Industrial &amp; Emerging Tech certification</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930003" y="1785741"/>
            <a:ext cx="5476239" cy="5693866"/>
          </a:xfrm>
          <a:prstGeom prst="rect">
            <a:avLst/>
          </a:prstGeom>
          <a:noFill/>
        </p:spPr>
        <p:txBody>
          <a:bodyPr wrap="square" rtlCol="0">
            <a:spAutoFit/>
          </a:bodyPr>
          <a:lstStyle/>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Agriscience</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Air Transportation </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Aircraft Mechanic</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Animation</a:t>
            </a:r>
            <a:endParaRPr lang="en-US" sz="3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Architectural Drafting</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Automation and Robotics</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Automotive Collision Repair</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Automotive Technologies</a:t>
            </a:r>
          </a:p>
          <a:p>
            <a:pPr marL="571500" indent="-571500">
              <a:buFont typeface="Wingdings" panose="05000000000000000000" pitchFamily="2" charset="2"/>
              <a:buChar char="Ø"/>
            </a:pPr>
            <a:endParaRPr lang="en-US" sz="3600" dirty="0" smtClean="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endParaRPr lang="en-US" sz="3600" dirty="0" smtClean="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endParaRPr lang="en-US" sz="3600" dirty="0" smtClean="0">
              <a:latin typeface="Calibri" panose="020F0502020204030204" pitchFamily="34" charset="0"/>
              <a:cs typeface="Calibri" panose="020F0502020204030204" pitchFamily="34" charset="0"/>
            </a:endParaRPr>
          </a:p>
        </p:txBody>
      </p:sp>
      <p:sp>
        <p:nvSpPr>
          <p:cNvPr id="6" name="TextBox 5"/>
          <p:cNvSpPr txBox="1"/>
          <p:nvPr/>
        </p:nvSpPr>
        <p:spPr>
          <a:xfrm>
            <a:off x="6578599" y="1785741"/>
            <a:ext cx="5901267" cy="452431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Cabinetmaking</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Carpentry</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Construction Technologies</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Cosmetology</a:t>
            </a:r>
            <a:endParaRPr lang="en-US" sz="3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Diesel </a:t>
            </a:r>
            <a:r>
              <a:rPr lang="en-US" sz="3200" dirty="0">
                <a:latin typeface="Calibri" panose="020F0502020204030204" pitchFamily="34" charset="0"/>
                <a:cs typeface="Calibri" panose="020F0502020204030204" pitchFamily="34" charset="0"/>
              </a:rPr>
              <a:t>Engine Repair</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Digital Communications</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Digital </a:t>
            </a:r>
            <a:r>
              <a:rPr lang="en-US" sz="3200" dirty="0" smtClean="0">
                <a:latin typeface="Calibri" panose="020F0502020204030204" pitchFamily="34" charset="0"/>
                <a:cs typeface="Calibri" panose="020F0502020204030204" pitchFamily="34" charset="0"/>
              </a:rPr>
              <a:t>Photography</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Digital Printing</a:t>
            </a:r>
            <a:endParaRPr lang="en-US" sz="3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06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219200"/>
          </a:xfrm>
        </p:spPr>
        <p:txBody>
          <a:bodyPr>
            <a:normAutofit/>
          </a:bodyPr>
          <a:lstStyle/>
          <a:p>
            <a:pPr algn="ctr"/>
            <a:r>
              <a:rPr lang="en-US" sz="4800" cap="none" dirty="0" smtClean="0">
                <a:solidFill>
                  <a:schemeClr val="accent2"/>
                </a:solidFill>
                <a:latin typeface="Calibri" panose="020F0502020204030204" pitchFamily="34" charset="0"/>
                <a:cs typeface="Calibri" panose="020F0502020204030204" pitchFamily="34" charset="0"/>
              </a:rPr>
              <a:t>Industrial &amp; Emerging Tech certification </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560494" y="1510937"/>
            <a:ext cx="5425440" cy="6001643"/>
          </a:xfrm>
          <a:prstGeom prst="rect">
            <a:avLst/>
          </a:prstGeom>
          <a:noFill/>
        </p:spPr>
        <p:txBody>
          <a:bodyPr wrap="square" rtlCol="0">
            <a:spAutoFit/>
          </a:bodyPr>
          <a:lstStyle/>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Electrical &amp; Power Trans</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Electronic Technologies</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Electronics Drafting</a:t>
            </a: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Engineering</a:t>
            </a:r>
            <a:endParaRPr lang="en-US" sz="3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Film </a:t>
            </a:r>
            <a:r>
              <a:rPr lang="en-US" sz="3200" dirty="0">
                <a:latin typeface="Calibri" panose="020F0502020204030204" pitchFamily="34" charset="0"/>
                <a:cs typeface="Calibri" panose="020F0502020204030204" pitchFamily="34" charset="0"/>
              </a:rPr>
              <a:t>and TV Production</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Fire </a:t>
            </a:r>
            <a:r>
              <a:rPr lang="en-US" sz="3200" dirty="0" smtClean="0">
                <a:latin typeface="Calibri" panose="020F0502020204030204" pitchFamily="34" charset="0"/>
                <a:cs typeface="Calibri" panose="020F0502020204030204" pitchFamily="34" charset="0"/>
              </a:rPr>
              <a:t>Service</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Graphic Design</a:t>
            </a:r>
          </a:p>
          <a:p>
            <a:pPr marL="571500" indent="-571500">
              <a:buFont typeface="Wingdings" panose="05000000000000000000" pitchFamily="2" charset="2"/>
              <a:buChar char="Ø"/>
            </a:pPr>
            <a:r>
              <a:rPr lang="en-US" sz="3200" dirty="0">
                <a:latin typeface="Calibri" panose="020F0502020204030204" pitchFamily="34" charset="0"/>
                <a:cs typeface="Calibri" panose="020F0502020204030204" pitchFamily="34" charset="0"/>
              </a:rPr>
              <a:t>Heating, Ventilation and Air Conditioning (HVAC)</a:t>
            </a:r>
          </a:p>
          <a:p>
            <a:endParaRPr lang="en-US" sz="3200" dirty="0" smtClean="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endParaRPr lang="en-US" sz="3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endParaRPr lang="en-US" sz="3200" dirty="0" smtClean="0">
              <a:latin typeface="Calibri" panose="020F0502020204030204" pitchFamily="34" charset="0"/>
              <a:cs typeface="Calibri" panose="020F0502020204030204" pitchFamily="34" charset="0"/>
            </a:endParaRPr>
          </a:p>
        </p:txBody>
      </p:sp>
      <p:sp>
        <p:nvSpPr>
          <p:cNvPr id="6" name="TextBox 5"/>
          <p:cNvSpPr txBox="1"/>
          <p:nvPr/>
        </p:nvSpPr>
        <p:spPr>
          <a:xfrm>
            <a:off x="6468532" y="1510937"/>
            <a:ext cx="5520267" cy="5016758"/>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Heavy Equipment Operations</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JROTC</a:t>
            </a:r>
          </a:p>
          <a:p>
            <a:pPr marL="285750" indent="-285750">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Law </a:t>
            </a:r>
            <a:r>
              <a:rPr lang="en-US" sz="3200" dirty="0">
                <a:latin typeface="Calibri" panose="020F0502020204030204" pitchFamily="34" charset="0"/>
                <a:cs typeface="Calibri" panose="020F0502020204030204" pitchFamily="34" charset="0"/>
              </a:rPr>
              <a:t>and Public Safety</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Mechanical Drafting</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Music and Audio Production</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Network Security</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Precision Machining</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Stagecraft</a:t>
            </a:r>
          </a:p>
          <a:p>
            <a:pPr marL="285750" indent="-285750">
              <a:buFont typeface="Wingdings" panose="05000000000000000000" pitchFamily="2" charset="2"/>
              <a:buChar char="Ø"/>
            </a:pPr>
            <a:r>
              <a:rPr lang="en-US" sz="3200" dirty="0">
                <a:latin typeface="Calibri" panose="020F0502020204030204" pitchFamily="34" charset="0"/>
                <a:cs typeface="Calibri" panose="020F0502020204030204" pitchFamily="34" charset="0"/>
              </a:rPr>
              <a:t>Welding Technologies</a:t>
            </a:r>
          </a:p>
          <a:p>
            <a:pPr marL="285750" indent="-285750">
              <a:buFont typeface="Wingdings" panose="05000000000000000000" pitchFamily="2" charset="2"/>
              <a:buChar char="Ø"/>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25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126067"/>
          </a:xfrm>
        </p:spPr>
        <p:txBody>
          <a:bodyPr>
            <a:normAutofit/>
          </a:bodyPr>
          <a:lstStyle/>
          <a:p>
            <a:pPr algn="ctr"/>
            <a:r>
              <a:rPr lang="en-US" sz="4800" cap="none" dirty="0" smtClean="0">
                <a:solidFill>
                  <a:schemeClr val="accent2"/>
                </a:solidFill>
                <a:latin typeface="Calibri" panose="020F0502020204030204" pitchFamily="34" charset="0"/>
                <a:cs typeface="Calibri" panose="020F0502020204030204" pitchFamily="34" charset="0"/>
              </a:rPr>
              <a:t>Industrial &amp; Emerging Tech certification</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653627" y="1223070"/>
            <a:ext cx="11538373" cy="3970318"/>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Computer </a:t>
            </a:r>
            <a:r>
              <a:rPr lang="en-US" sz="3600" dirty="0">
                <a:latin typeface="Calibri" panose="020F0502020204030204" pitchFamily="34" charset="0"/>
                <a:cs typeface="Calibri" panose="020F0502020204030204" pitchFamily="34" charset="0"/>
              </a:rPr>
              <a:t>(Technology Devices) </a:t>
            </a:r>
            <a:r>
              <a:rPr lang="en-US" sz="3600" dirty="0" err="1" smtClean="0">
                <a:latin typeface="Calibri" panose="020F0502020204030204" pitchFamily="34" charset="0"/>
                <a:cs typeface="Calibri" panose="020F0502020204030204" pitchFamily="34" charset="0"/>
              </a:rPr>
              <a:t>Maint</a:t>
            </a:r>
            <a:r>
              <a:rPr lang="en-US" sz="3600" dirty="0" smtClean="0">
                <a:latin typeface="Calibri" panose="020F0502020204030204" pitchFamily="34" charset="0"/>
                <a:cs typeface="Calibri" panose="020F0502020204030204" pitchFamily="34" charset="0"/>
              </a:rPr>
              <a:t>. (or BM) </a:t>
            </a:r>
            <a:endParaRPr lang="en-US" sz="36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600" dirty="0">
                <a:latin typeface="Calibri" panose="020F0502020204030204" pitchFamily="34" charset="0"/>
                <a:cs typeface="Calibri" panose="020F0502020204030204" pitchFamily="34" charset="0"/>
              </a:rPr>
              <a:t>Culinary </a:t>
            </a:r>
            <a:r>
              <a:rPr lang="en-US" sz="3600" dirty="0" smtClean="0">
                <a:latin typeface="Calibri" panose="020F0502020204030204" pitchFamily="34" charset="0"/>
                <a:cs typeface="Calibri" panose="020F0502020204030204" pitchFamily="34" charset="0"/>
              </a:rPr>
              <a:t>Arts (or FACS)</a:t>
            </a:r>
            <a:endParaRPr lang="en-US" sz="36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600" dirty="0">
                <a:latin typeface="Calibri" panose="020F0502020204030204" pitchFamily="34" charset="0"/>
                <a:cs typeface="Calibri" panose="020F0502020204030204" pitchFamily="34" charset="0"/>
              </a:rPr>
              <a:t>Early Childhood </a:t>
            </a:r>
            <a:r>
              <a:rPr lang="en-US" sz="3600" dirty="0" smtClean="0">
                <a:latin typeface="Calibri" panose="020F0502020204030204" pitchFamily="34" charset="0"/>
                <a:cs typeface="Calibri" panose="020F0502020204030204" pitchFamily="34" charset="0"/>
              </a:rPr>
              <a:t>Education (or ET)</a:t>
            </a:r>
            <a:endParaRPr lang="en-US" sz="36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Bioscience (or Ag or HC)</a:t>
            </a:r>
            <a:endParaRPr lang="en-US" sz="36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600" dirty="0">
                <a:latin typeface="Calibri" panose="020F0502020204030204" pitchFamily="34" charset="0"/>
                <a:cs typeface="Calibri" panose="020F0502020204030204" pitchFamily="34" charset="0"/>
              </a:rPr>
              <a:t>Emergency Medical </a:t>
            </a:r>
            <a:r>
              <a:rPr lang="en-US" sz="3600" dirty="0" smtClean="0">
                <a:latin typeface="Calibri" panose="020F0502020204030204" pitchFamily="34" charset="0"/>
                <a:cs typeface="Calibri" panose="020F0502020204030204" pitchFamily="34" charset="0"/>
              </a:rPr>
              <a:t>Services (or HC)</a:t>
            </a:r>
            <a:endParaRPr lang="en-US" sz="36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Software </a:t>
            </a:r>
            <a:r>
              <a:rPr lang="en-US" sz="3600" dirty="0">
                <a:latin typeface="Calibri" panose="020F0502020204030204" pitchFamily="34" charset="0"/>
                <a:cs typeface="Calibri" panose="020F0502020204030204" pitchFamily="34" charset="0"/>
              </a:rPr>
              <a:t>and App </a:t>
            </a:r>
            <a:r>
              <a:rPr lang="en-US" sz="3600" dirty="0" smtClean="0">
                <a:latin typeface="Calibri" panose="020F0502020204030204" pitchFamily="34" charset="0"/>
                <a:cs typeface="Calibri" panose="020F0502020204030204" pitchFamily="34" charset="0"/>
              </a:rPr>
              <a:t>Design (or BM)</a:t>
            </a:r>
            <a:endParaRPr lang="en-US" sz="3600" i="1"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endParaRPr lang="en-US" sz="3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064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4F96F-B0BE-4E84-A401-8F8438058CAB}"/>
              </a:ext>
            </a:extLst>
          </p:cNvPr>
          <p:cNvSpPr>
            <a:spLocks noGrp="1"/>
          </p:cNvSpPr>
          <p:nvPr>
            <p:ph type="title"/>
          </p:nvPr>
        </p:nvSpPr>
        <p:spPr>
          <a:xfrm>
            <a:off x="1545035" y="0"/>
            <a:ext cx="8655605" cy="2313433"/>
          </a:xfrm>
        </p:spPr>
        <p:txBody>
          <a:bodyPr>
            <a:normAutofit/>
          </a:bodyPr>
          <a:lstStyle/>
          <a:p>
            <a:pPr algn="ctr"/>
            <a:r>
              <a:rPr lang="en-US" sz="4400" b="1" dirty="0" smtClean="0">
                <a:latin typeface="Calibri" panose="020F0502020204030204" pitchFamily="34" charset="0"/>
                <a:cs typeface="Calibri" panose="020F0502020204030204" pitchFamily="34" charset="0"/>
              </a:rPr>
              <a:t>NEXT LET’s LOOK AT STEP #2</a:t>
            </a:r>
            <a:endParaRPr lang="en-US" sz="44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2" descr="Icon SmartArt graphic">
            <a:extLst>
              <a:ext uri="{FF2B5EF4-FFF2-40B4-BE49-F238E27FC236}">
                <a16:creationId xmlns=""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1007883016"/>
              </p:ext>
            </p:extLst>
          </p:nvPr>
        </p:nvGraphicFramePr>
        <p:xfrm>
          <a:off x="355600" y="1950721"/>
          <a:ext cx="11379200" cy="452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98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latin typeface="Calibri" panose="020F0502020204030204" pitchFamily="34" charset="0"/>
                <a:cs typeface="Calibri" panose="020F0502020204030204" pitchFamily="34" charset="0"/>
              </a:rPr>
              <a:t>There are six pathways –</a:t>
            </a:r>
            <a:br>
              <a:rPr lang="en-US" sz="4800" cap="none" dirty="0" smtClean="0">
                <a:latin typeface="Calibri" panose="020F0502020204030204" pitchFamily="34" charset="0"/>
                <a:cs typeface="Calibri" panose="020F0502020204030204" pitchFamily="34" charset="0"/>
              </a:rPr>
            </a:br>
            <a:r>
              <a:rPr lang="en-US" sz="4800" cap="none" dirty="0" smtClean="0">
                <a:latin typeface="Calibri" panose="020F0502020204030204" pitchFamily="34" charset="0"/>
                <a:cs typeface="Calibri" panose="020F0502020204030204" pitchFamily="34" charset="0"/>
              </a:rPr>
              <a:t>which one is you?</a:t>
            </a:r>
            <a:endParaRPr lang="en-US" sz="4800" cap="none" dirty="0">
              <a:latin typeface="Calibri" panose="020F0502020204030204" pitchFamily="34" charset="0"/>
              <a:cs typeface="Calibri" panose="020F0502020204030204" pitchFamily="34" charset="0"/>
            </a:endParaRPr>
          </a:p>
        </p:txBody>
      </p:sp>
      <p:sp>
        <p:nvSpPr>
          <p:cNvPr id="5" name="TextBox 4"/>
          <p:cNvSpPr txBox="1"/>
          <p:nvPr/>
        </p:nvSpPr>
        <p:spPr>
          <a:xfrm>
            <a:off x="728133" y="2514600"/>
            <a:ext cx="10456333" cy="3416320"/>
          </a:xfrm>
          <a:prstGeom prst="rect">
            <a:avLst/>
          </a:prstGeom>
          <a:noFill/>
        </p:spPr>
        <p:txBody>
          <a:bodyPr wrap="square" rtlCol="0">
            <a:spAutoFit/>
          </a:bodyPr>
          <a:lstStyle/>
          <a:p>
            <a:r>
              <a:rPr lang="en-US" sz="2400" dirty="0" smtClean="0">
                <a:solidFill>
                  <a:prstClr val="white"/>
                </a:solidFill>
                <a:latin typeface="Calibri" panose="020F0502020204030204" pitchFamily="34" charset="0"/>
                <a:cs typeface="Calibri" panose="020F0502020204030204" pitchFamily="34" charset="0"/>
              </a:rPr>
              <a:t>Option A:	I have a bachelor’s degree or higher related to the CTE Program I wish 				to teach. Example: Degree in Drama and want to teach Stagecraft</a:t>
            </a:r>
          </a:p>
          <a:p>
            <a:endParaRPr lang="en-US" sz="2400" dirty="0" smtClean="0">
              <a:solidFill>
                <a:prstClr val="white"/>
              </a:solidFill>
              <a:latin typeface="Calibri" panose="020F0502020204030204" pitchFamily="34" charset="0"/>
              <a:cs typeface="Calibri" panose="020F0502020204030204" pitchFamily="34" charset="0"/>
            </a:endParaRPr>
          </a:p>
          <a:p>
            <a:r>
              <a:rPr lang="en-US" sz="2400" dirty="0" smtClean="0">
                <a:solidFill>
                  <a:prstClr val="white"/>
                </a:solidFill>
                <a:latin typeface="Calibri" panose="020F0502020204030204" pitchFamily="34" charset="0"/>
                <a:cs typeface="Calibri" panose="020F0502020204030204" pitchFamily="34" charset="0"/>
              </a:rPr>
              <a:t>Option B: 	I’m a fully certified teacher but want to teach CTE.  Example: Math 				teacher wants to teach engineering</a:t>
            </a:r>
          </a:p>
          <a:p>
            <a:endParaRPr lang="en-US" sz="2400" dirty="0" smtClean="0">
              <a:solidFill>
                <a:prstClr val="white"/>
              </a:solidFill>
              <a:latin typeface="Calibri" panose="020F0502020204030204" pitchFamily="34" charset="0"/>
              <a:cs typeface="Calibri" panose="020F0502020204030204" pitchFamily="34" charset="0"/>
            </a:endParaRPr>
          </a:p>
          <a:p>
            <a:r>
              <a:rPr lang="en-US" sz="2400" dirty="0" smtClean="0">
                <a:solidFill>
                  <a:prstClr val="white"/>
                </a:solidFill>
                <a:latin typeface="Calibri" panose="020F0502020204030204" pitchFamily="34" charset="0"/>
                <a:cs typeface="Calibri" panose="020F0502020204030204" pitchFamily="34" charset="0"/>
              </a:rPr>
              <a:t>Option C:	I have 6000 hours of verifiable work experience in the field that I wish 				to teach. Example: 6000 hours as an auto mechanic and want to teach 			Automotive Technologies</a:t>
            </a:r>
          </a:p>
        </p:txBody>
      </p:sp>
    </p:spTree>
    <p:extLst>
      <p:ext uri="{BB962C8B-B14F-4D97-AF65-F5344CB8AC3E}">
        <p14:creationId xmlns:p14="http://schemas.microsoft.com/office/powerpoint/2010/main" val="46241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latin typeface="Calibri" panose="020F0502020204030204" pitchFamily="34" charset="0"/>
                <a:cs typeface="Calibri" panose="020F0502020204030204" pitchFamily="34" charset="0"/>
              </a:rPr>
              <a:t>There are six pathways – </a:t>
            </a:r>
            <a:br>
              <a:rPr lang="en-US" sz="4800" cap="none" dirty="0" smtClean="0">
                <a:latin typeface="Calibri" panose="020F0502020204030204" pitchFamily="34" charset="0"/>
                <a:cs typeface="Calibri" panose="020F0502020204030204" pitchFamily="34" charset="0"/>
              </a:rPr>
            </a:br>
            <a:r>
              <a:rPr lang="en-US" sz="4800" cap="none" dirty="0" smtClean="0">
                <a:latin typeface="Calibri" panose="020F0502020204030204" pitchFamily="34" charset="0"/>
                <a:cs typeface="Calibri" panose="020F0502020204030204" pitchFamily="34" charset="0"/>
              </a:rPr>
              <a:t>which one is you?</a:t>
            </a:r>
            <a:endParaRPr lang="en-US" sz="4800" cap="none" dirty="0">
              <a:latin typeface="Calibri" panose="020F0502020204030204" pitchFamily="34" charset="0"/>
              <a:cs typeface="Calibri" panose="020F0502020204030204" pitchFamily="34" charset="0"/>
            </a:endParaRPr>
          </a:p>
        </p:txBody>
      </p:sp>
      <p:sp>
        <p:nvSpPr>
          <p:cNvPr id="5" name="TextBox 4"/>
          <p:cNvSpPr txBox="1"/>
          <p:nvPr/>
        </p:nvSpPr>
        <p:spPr>
          <a:xfrm>
            <a:off x="728133" y="2514600"/>
            <a:ext cx="10456333" cy="3416320"/>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Option D:	I have graduated from an accredited institution with a bachelor’s 					degree or higher in a CTE Teacher Preparation Program.</a:t>
            </a:r>
          </a:p>
          <a:p>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Example: Graduate of Agriculture Education Program at the U. of A.</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Option E:	I hold a valid, comparable CTE teaching certificate in another state and I 			am in good standing with that state. </a:t>
            </a: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Example: I moved here from Iowa where I taught CTE</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98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latin typeface="Calibri" panose="020F0502020204030204" pitchFamily="34" charset="0"/>
                <a:cs typeface="Calibri" panose="020F0502020204030204" pitchFamily="34" charset="0"/>
              </a:rPr>
              <a:t>There are six pathways – </a:t>
            </a:r>
            <a:br>
              <a:rPr lang="en-US" sz="4800" cap="none" dirty="0" smtClean="0">
                <a:latin typeface="Calibri" panose="020F0502020204030204" pitchFamily="34" charset="0"/>
                <a:cs typeface="Calibri" panose="020F0502020204030204" pitchFamily="34" charset="0"/>
              </a:rPr>
            </a:br>
            <a:r>
              <a:rPr lang="en-US" sz="4800" cap="none" dirty="0" smtClean="0">
                <a:latin typeface="Calibri" panose="020F0502020204030204" pitchFamily="34" charset="0"/>
                <a:cs typeface="Calibri" panose="020F0502020204030204" pitchFamily="34" charset="0"/>
              </a:rPr>
              <a:t>which one is you?</a:t>
            </a:r>
            <a:endParaRPr lang="en-US" sz="4800" cap="none" dirty="0">
              <a:latin typeface="Calibri" panose="020F0502020204030204" pitchFamily="34" charset="0"/>
              <a:cs typeface="Calibri" panose="020F0502020204030204" pitchFamily="34" charset="0"/>
            </a:endParaRPr>
          </a:p>
        </p:txBody>
      </p:sp>
      <p:sp>
        <p:nvSpPr>
          <p:cNvPr id="5" name="TextBox 4"/>
          <p:cNvSpPr txBox="1"/>
          <p:nvPr/>
        </p:nvSpPr>
        <p:spPr>
          <a:xfrm>
            <a:off x="728133" y="2514600"/>
            <a:ext cx="10456333" cy="3939540"/>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Option F:	I have five years of verifiable full-time work</a:t>
            </a:r>
            <a:r>
              <a:rPr lang="en-US" sz="2400" dirty="0" smtClean="0">
                <a:solidFill>
                  <a:prstClr val="white"/>
                </a:solidFill>
                <a:latin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cs typeface="Calibri" panose="020F0502020204030204" pitchFamily="34" charset="0"/>
              </a:rPr>
              <a:t>experience in the field that I </a:t>
            </a:r>
            <a:r>
              <a:rPr lang="en-US" sz="2400" dirty="0" smtClean="0">
                <a:solidFill>
                  <a:prstClr val="white"/>
                </a:solidFill>
                <a:latin typeface="Calibri" panose="020F0502020204030204" pitchFamily="34" charset="0"/>
                <a:cs typeface="Calibri" panose="020F0502020204030204" pitchFamily="34" charset="0"/>
              </a:rPr>
              <a:t>wish to </a:t>
            </a:r>
            <a:r>
              <a:rPr lang="en-US" sz="2400" dirty="0">
                <a:solidFill>
                  <a:prstClr val="white"/>
                </a:solidFill>
                <a:latin typeface="Calibri" panose="020F0502020204030204" pitchFamily="34" charset="0"/>
                <a:cs typeface="Calibri" panose="020F0502020204030204" pitchFamily="34" charset="0"/>
              </a:rPr>
              <a:t>teach.</a:t>
            </a:r>
            <a:r>
              <a:rPr lang="en-US" sz="2400" dirty="0" smtClean="0">
                <a:latin typeface="Calibri" panose="020F0502020204030204" pitchFamily="34" charset="0"/>
                <a:cs typeface="Calibri" panose="020F0502020204030204" pitchFamily="34" charset="0"/>
              </a:rPr>
              <a:t> </a:t>
            </a:r>
          </a:p>
          <a:p>
            <a:r>
              <a:rPr lang="en-US" sz="2400" dirty="0" smtClean="0">
                <a:latin typeface="Calibri" panose="020F0502020204030204" pitchFamily="34" charset="0"/>
                <a:cs typeface="Calibri" panose="020F0502020204030204" pitchFamily="34" charset="0"/>
              </a:rPr>
              <a:t>PLUS</a:t>
            </a:r>
          </a:p>
          <a:p>
            <a:pPr marL="342900" indent="-342900">
              <a:buFontTx/>
              <a:buAutoNum type="alphaLcPeriod"/>
            </a:pPr>
            <a:r>
              <a:rPr lang="en-US" sz="2000" dirty="0" smtClean="0">
                <a:latin typeface="Calibri" panose="020F0502020204030204" pitchFamily="34" charset="0"/>
                <a:cs typeface="Calibri" panose="020F0502020204030204" pitchFamily="34" charset="0"/>
              </a:rPr>
              <a:t>A </a:t>
            </a:r>
            <a:r>
              <a:rPr lang="en-US" sz="2000" dirty="0">
                <a:latin typeface="Calibri" panose="020F0502020204030204" pitchFamily="34" charset="0"/>
                <a:cs typeface="Calibri" panose="020F0502020204030204" pitchFamily="34" charset="0"/>
              </a:rPr>
              <a:t>Bachelor’s, Master’s, or Doctoral degree </a:t>
            </a:r>
            <a:r>
              <a:rPr lang="en-US" sz="2000" dirty="0" smtClean="0">
                <a:latin typeface="Calibri" panose="020F0502020204030204" pitchFamily="34" charset="0"/>
                <a:cs typeface="Calibri" panose="020F0502020204030204" pitchFamily="34" charset="0"/>
              </a:rPr>
              <a:t>in my CTE field</a:t>
            </a:r>
            <a:r>
              <a:rPr lang="en-US" sz="2000" dirty="0">
                <a:latin typeface="Calibri" panose="020F0502020204030204" pitchFamily="34" charset="0"/>
                <a:cs typeface="Calibri" panose="020F0502020204030204" pitchFamily="34" charset="0"/>
              </a:rPr>
              <a:t>; or </a:t>
            </a:r>
          </a:p>
          <a:p>
            <a:pPr marL="342900" indent="-342900">
              <a:buAutoNum type="alphaLcPeriod"/>
            </a:pPr>
            <a:r>
              <a:rPr lang="en-US" sz="2000" dirty="0" smtClean="0">
                <a:latin typeface="Calibri" panose="020F0502020204030204" pitchFamily="34" charset="0"/>
                <a:cs typeface="Calibri" panose="020F0502020204030204" pitchFamily="34" charset="0"/>
              </a:rPr>
              <a:t>A </a:t>
            </a:r>
            <a:r>
              <a:rPr lang="en-US" sz="2000" dirty="0">
                <a:latin typeface="Calibri" panose="020F0502020204030204" pitchFamily="34" charset="0"/>
                <a:cs typeface="Calibri" panose="020F0502020204030204" pitchFamily="34" charset="0"/>
              </a:rPr>
              <a:t>Bachelor’s or more advanced degree and completion of 24 semester hours of coursework in </a:t>
            </a:r>
            <a:r>
              <a:rPr lang="en-US" sz="2000" dirty="0" smtClean="0">
                <a:latin typeface="Calibri" panose="020F0502020204030204" pitchFamily="34" charset="0"/>
                <a:cs typeface="Calibri" panose="020F0502020204030204" pitchFamily="34" charset="0"/>
              </a:rPr>
              <a:t>my CTE field; or</a:t>
            </a:r>
          </a:p>
          <a:p>
            <a:pPr marL="342900" indent="-342900">
              <a:buAutoNum type="alphaLcPeriod"/>
            </a:pPr>
            <a:r>
              <a:rPr lang="en-US" sz="2000" dirty="0" smtClean="0">
                <a:latin typeface="Calibri" panose="020F0502020204030204" pitchFamily="34" charset="0"/>
                <a:cs typeface="Calibri" panose="020F0502020204030204" pitchFamily="34" charset="0"/>
              </a:rPr>
              <a:t>An </a:t>
            </a:r>
            <a:r>
              <a:rPr lang="en-US" sz="2000" dirty="0">
                <a:latin typeface="Calibri" panose="020F0502020204030204" pitchFamily="34" charset="0"/>
                <a:cs typeface="Calibri" panose="020F0502020204030204" pitchFamily="34" charset="0"/>
              </a:rPr>
              <a:t>Associate’s degree in </a:t>
            </a:r>
            <a:r>
              <a:rPr lang="en-US" sz="2000" dirty="0" smtClean="0">
                <a:latin typeface="Calibri" panose="020F0502020204030204" pitchFamily="34" charset="0"/>
                <a:cs typeface="Calibri" panose="020F0502020204030204" pitchFamily="34" charset="0"/>
              </a:rPr>
              <a:t>my CTE field; </a:t>
            </a:r>
            <a:r>
              <a:rPr lang="en-US" sz="2000" dirty="0">
                <a:latin typeface="Calibri" panose="020F0502020204030204" pitchFamily="34" charset="0"/>
                <a:cs typeface="Calibri" panose="020F0502020204030204" pitchFamily="34" charset="0"/>
              </a:rPr>
              <a:t>or </a:t>
            </a:r>
          </a:p>
          <a:p>
            <a:pPr marL="342900" indent="-342900">
              <a:buAutoNum type="alphaLcPeriod"/>
            </a:pPr>
            <a:r>
              <a:rPr lang="en-US" sz="2000" dirty="0" smtClean="0">
                <a:latin typeface="Calibri" panose="020F0502020204030204" pitchFamily="34" charset="0"/>
                <a:cs typeface="Calibri" panose="020F0502020204030204" pitchFamily="34" charset="0"/>
              </a:rPr>
              <a:t>An </a:t>
            </a:r>
            <a:r>
              <a:rPr lang="en-US" sz="2000" dirty="0">
                <a:latin typeface="Calibri" panose="020F0502020204030204" pitchFamily="34" charset="0"/>
                <a:cs typeface="Calibri" panose="020F0502020204030204" pitchFamily="34" charset="0"/>
              </a:rPr>
              <a:t>industry certification, license, or credential in </a:t>
            </a:r>
            <a:r>
              <a:rPr lang="en-US" sz="2000" dirty="0" smtClean="0">
                <a:latin typeface="Calibri" panose="020F0502020204030204" pitchFamily="34" charset="0"/>
                <a:cs typeface="Calibri" panose="020F0502020204030204" pitchFamily="34" charset="0"/>
              </a:rPr>
              <a:t>my field approved </a:t>
            </a:r>
            <a:r>
              <a:rPr lang="en-US" sz="2000" dirty="0">
                <a:latin typeface="Calibri" panose="020F0502020204030204" pitchFamily="34" charset="0"/>
                <a:cs typeface="Calibri" panose="020F0502020204030204" pitchFamily="34" charset="0"/>
              </a:rPr>
              <a:t>by the Arizona Department of Education </a:t>
            </a:r>
            <a:r>
              <a:rPr lang="en-US" sz="2000" dirty="0" smtClean="0">
                <a:latin typeface="Calibri" panose="020F0502020204030204" pitchFamily="34" charset="0"/>
                <a:cs typeface="Calibri" panose="020F0502020204030204" pitchFamily="34" charset="0"/>
              </a:rPr>
              <a:t>CTE  </a:t>
            </a:r>
            <a:r>
              <a:rPr lang="en-US" sz="2000" dirty="0">
                <a:latin typeface="Calibri" panose="020F0502020204030204" pitchFamily="34" charset="0"/>
                <a:cs typeface="Calibri" panose="020F0502020204030204" pitchFamily="34" charset="0"/>
              </a:rPr>
              <a:t>Program Specialist or CTE Program Services Director; </a:t>
            </a:r>
            <a:r>
              <a:rPr lang="en-US" sz="2000" dirty="0" smtClean="0">
                <a:latin typeface="Calibri" panose="020F0502020204030204" pitchFamily="34" charset="0"/>
                <a:cs typeface="Calibri" panose="020F0502020204030204" pitchFamily="34" charset="0"/>
              </a:rPr>
              <a:t>or</a:t>
            </a:r>
          </a:p>
          <a:p>
            <a:pPr marL="342900" indent="-342900">
              <a:buAutoNum type="alphaLcPeriod"/>
            </a:pPr>
            <a:r>
              <a:rPr lang="en-US" sz="2000" dirty="0" smtClean="0">
                <a:latin typeface="Calibri" panose="020F0502020204030204" pitchFamily="34" charset="0"/>
                <a:cs typeface="Calibri" panose="020F0502020204030204" pitchFamily="34" charset="0"/>
              </a:rPr>
              <a:t>Verification </a:t>
            </a:r>
            <a:r>
              <a:rPr lang="en-US" sz="2000" dirty="0">
                <a:latin typeface="Calibri" panose="020F0502020204030204" pitchFamily="34" charset="0"/>
                <a:cs typeface="Calibri" panose="020F0502020204030204" pitchFamily="34" charset="0"/>
              </a:rPr>
              <a:t>of experience teaching </a:t>
            </a:r>
            <a:r>
              <a:rPr lang="en-US" sz="2000" dirty="0" smtClean="0">
                <a:latin typeface="Calibri" panose="020F0502020204030204" pitchFamily="34" charset="0"/>
                <a:cs typeface="Calibri" panose="020F0502020204030204" pitchFamily="34" charset="0"/>
              </a:rPr>
              <a:t>in my CTE field </a:t>
            </a:r>
            <a:r>
              <a:rPr lang="en-US" sz="2000" dirty="0">
                <a:latin typeface="Calibri" panose="020F0502020204030204" pitchFamily="34" charset="0"/>
                <a:cs typeface="Calibri" panose="020F0502020204030204" pitchFamily="34" charset="0"/>
              </a:rPr>
              <a:t>courses for the last two consecutive years, and a total of at least three years, at one or more accredited postsecondary institutions.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66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4F96F-B0BE-4E84-A401-8F8438058CAB}"/>
              </a:ext>
            </a:extLst>
          </p:cNvPr>
          <p:cNvSpPr>
            <a:spLocks noGrp="1"/>
          </p:cNvSpPr>
          <p:nvPr>
            <p:ph type="title"/>
          </p:nvPr>
        </p:nvSpPr>
        <p:spPr>
          <a:xfrm>
            <a:off x="1545035" y="0"/>
            <a:ext cx="8655605" cy="2313433"/>
          </a:xfrm>
        </p:spPr>
        <p:txBody>
          <a:bodyPr>
            <a:normAutofit/>
          </a:bodyPr>
          <a:lstStyle/>
          <a:p>
            <a:pPr algn="ctr"/>
            <a:r>
              <a:rPr lang="en-US" sz="4400" b="1" dirty="0" smtClean="0">
                <a:latin typeface="Calibri" panose="020F0502020204030204" pitchFamily="34" charset="0"/>
                <a:cs typeface="Calibri" panose="020F0502020204030204" pitchFamily="34" charset="0"/>
              </a:rPr>
              <a:t>Now let’s look at step #3</a:t>
            </a:r>
            <a:endParaRPr lang="en-US" sz="44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2" descr="Icon SmartArt graphic">
            <a:extLst>
              <a:ext uri="{FF2B5EF4-FFF2-40B4-BE49-F238E27FC236}">
                <a16:creationId xmlns=""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453273941"/>
              </p:ext>
            </p:extLst>
          </p:nvPr>
        </p:nvGraphicFramePr>
        <p:xfrm>
          <a:off x="355600" y="1950721"/>
          <a:ext cx="11379200" cy="452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68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8934" y="482600"/>
            <a:ext cx="10989734" cy="5016758"/>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Now that we have:</a:t>
            </a:r>
          </a:p>
          <a:p>
            <a:endParaRPr lang="en-US" sz="3200" dirty="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1. Identified the CTE program you are interested in teaching</a:t>
            </a:r>
          </a:p>
          <a:p>
            <a:endParaRPr lang="en-US" sz="32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2. The most logical certification pathway ( option a, b, c, d, e or f )</a:t>
            </a:r>
          </a:p>
          <a:p>
            <a:endParaRPr lang="en-US" sz="3200" dirty="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It is time to look at the specific requirements for each option.</a:t>
            </a:r>
          </a:p>
          <a:p>
            <a:endParaRPr lang="en-US" sz="3200" dirty="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Let’s start off by answering some frequently asked questions!</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88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0B972-0B7A-40CD-9E79-07E8A87AB03C}"/>
              </a:ext>
            </a:extLst>
          </p:cNvPr>
          <p:cNvSpPr>
            <a:spLocks noGrp="1"/>
          </p:cNvSpPr>
          <p:nvPr>
            <p:ph type="title"/>
          </p:nvPr>
        </p:nvSpPr>
        <p:spPr>
          <a:xfrm>
            <a:off x="674053" y="447040"/>
            <a:ext cx="5261080" cy="1905000"/>
          </a:xfrm>
        </p:spPr>
        <p:txBody>
          <a:bodyPr>
            <a:normAutofit/>
          </a:bodyPr>
          <a:lstStyle/>
          <a:p>
            <a:r>
              <a:rPr lang="en-US" b="1" dirty="0" smtClean="0">
                <a:latin typeface="Calibri" panose="020F0502020204030204" pitchFamily="34" charset="0"/>
                <a:cs typeface="Calibri" panose="020F0502020204030204" pitchFamily="34" charset="0"/>
              </a:rPr>
              <a:t>There are multiple</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Pathways to certification</a:t>
            </a:r>
            <a:endParaRPr lang="en-US" b="1" dirty="0">
              <a:latin typeface="Calibri" panose="020F0502020204030204" pitchFamily="34" charset="0"/>
              <a:cs typeface="Calibri" panose="020F0502020204030204" pitchFamily="34" charset="0"/>
            </a:endParaRPr>
          </a:p>
        </p:txBody>
      </p:sp>
      <p:sp>
        <p:nvSpPr>
          <p:cNvPr id="64" name="Rectangle 63">
            <a:extLst>
              <a:ext uri="{FF2B5EF4-FFF2-40B4-BE49-F238E27FC236}">
                <a16:creationId xmlns="" xmlns:a16="http://schemas.microsoft.com/office/drawing/2014/main" id="{E7EE51AF-124C-4480-A4EA-7C1E9F8CC8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 xmlns:a16="http://schemas.microsoft.com/office/drawing/2014/main" id="{48757540-E5B7-47A6-BD81-8B54DAF689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 xmlns:a16="http://schemas.microsoft.com/office/drawing/2014/main" id="{6C0983F6-1C8E-4D0F-98C9-3667AD6E7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student looking at test tube">
            <a:extLst>
              <a:ext uri="{FF2B5EF4-FFF2-40B4-BE49-F238E27FC236}">
                <a16:creationId xmlns="" xmlns:a16="http://schemas.microsoft.com/office/drawing/2014/main" id="{EE1B592D-31D6-3841-8CC1-3C629FEDB5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238" r="3" b="3"/>
          <a:stretch/>
        </p:blipFill>
        <p:spPr>
          <a:xfrm>
            <a:off x="8314455" y="3100590"/>
            <a:ext cx="3716680" cy="3615331"/>
          </a:xfrm>
          <a:prstGeom prst="rect">
            <a:avLst/>
          </a:prstGeom>
        </p:spPr>
      </p:pic>
      <p:pic>
        <p:nvPicPr>
          <p:cNvPr id="10" name="Picture 9" descr="student looking into microscope">
            <a:extLst>
              <a:ext uri="{FF2B5EF4-FFF2-40B4-BE49-F238E27FC236}">
                <a16:creationId xmlns="" xmlns:a16="http://schemas.microsoft.com/office/drawing/2014/main" id="{7480DF21-DE52-7742-819E-D9D5B41482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44" r="-5" b="-5"/>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Picture 13" descr="students observing teacher do science experiment">
            <a:extLst>
              <a:ext uri="{FF2B5EF4-FFF2-40B4-BE49-F238E27FC236}">
                <a16:creationId xmlns="" xmlns:a16="http://schemas.microsoft.com/office/drawing/2014/main" id="{6AC1EBEB-9D74-3E4C-9BDC-668D2D212A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9" b="-2"/>
          <a:stretch/>
        </p:blipFill>
        <p:spPr>
          <a:xfrm>
            <a:off x="10185061" y="160868"/>
            <a:ext cx="1846073" cy="2778854"/>
          </a:xfrm>
          <a:prstGeom prst="rect">
            <a:avLst/>
          </a:prstGeom>
        </p:spPr>
      </p:pic>
      <p:pic>
        <p:nvPicPr>
          <p:cNvPr id="18" name="Picture 17" descr="students raising hands">
            <a:extLst>
              <a:ext uri="{FF2B5EF4-FFF2-40B4-BE49-F238E27FC236}">
                <a16:creationId xmlns="" xmlns:a16="http://schemas.microsoft.com/office/drawing/2014/main" id="{8D11AB9E-363B-C248-9288-085B4151B4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36" r="5" b="5"/>
          <a:stretch/>
        </p:blipFill>
        <p:spPr>
          <a:xfrm>
            <a:off x="6256867" y="4071410"/>
            <a:ext cx="1898121" cy="2644511"/>
          </a:xfrm>
          <a:prstGeom prst="rect">
            <a:avLst/>
          </a:prstGeom>
        </p:spPr>
      </p:pic>
      <p:graphicFrame>
        <p:nvGraphicFramePr>
          <p:cNvPr id="24" name="Content Placeholder 8" descr="Icon SmartArt graphic">
            <a:extLst>
              <a:ext uri="{FF2B5EF4-FFF2-40B4-BE49-F238E27FC236}">
                <a16:creationId xmlns=""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2492796174"/>
              </p:ext>
            </p:extLst>
          </p:nvPr>
        </p:nvGraphicFramePr>
        <p:xfrm>
          <a:off x="948372" y="2666999"/>
          <a:ext cx="4986761" cy="3124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14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330200"/>
            <a:ext cx="10905067" cy="4154984"/>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#1: </a:t>
            </a:r>
          </a:p>
          <a:p>
            <a:r>
              <a:rPr lang="en-US" sz="3200" dirty="0" smtClean="0">
                <a:latin typeface="Calibri" panose="020F0502020204030204" pitchFamily="34" charset="0"/>
                <a:cs typeface="Calibri" panose="020F0502020204030204" pitchFamily="34" charset="0"/>
              </a:rPr>
              <a:t>Where do I find the application?</a:t>
            </a:r>
          </a:p>
          <a:p>
            <a:endParaRPr lang="en-US" sz="4400" dirty="0" smtClean="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A</a:t>
            </a:r>
            <a:r>
              <a:rPr lang="en-US" sz="4000" dirty="0" smtClean="0">
                <a:latin typeface="Calibri" panose="020F0502020204030204" pitchFamily="34" charset="0"/>
                <a:cs typeface="Calibri" panose="020F0502020204030204" pitchFamily="34" charset="0"/>
              </a:rPr>
              <a:t>nswer:</a:t>
            </a:r>
          </a:p>
          <a:p>
            <a:r>
              <a:rPr lang="en-US" sz="2800" dirty="0" smtClean="0">
                <a:latin typeface="Calibri" panose="020F0502020204030204" pitchFamily="34" charset="0"/>
                <a:cs typeface="Calibri" panose="020F0502020204030204" pitchFamily="34" charset="0"/>
                <a:hlinkClick r:id="rId2"/>
              </a:rPr>
              <a:t>https</a:t>
            </a:r>
            <a:r>
              <a:rPr lang="en-US" sz="2800" dirty="0">
                <a:latin typeface="Calibri" panose="020F0502020204030204" pitchFamily="34" charset="0"/>
                <a:cs typeface="Calibri" panose="020F0502020204030204" pitchFamily="34" charset="0"/>
                <a:hlinkClick r:id="rId2"/>
              </a:rPr>
              <a:t>://www.azed.gov/sites/default/files/2016/08/Application%20for%20Certification.pdf?id=57a4d90caadebe130c51857a</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5296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4667"/>
            <a:ext cx="10905067" cy="6186309"/>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#2: </a:t>
            </a:r>
          </a:p>
          <a:p>
            <a:r>
              <a:rPr lang="en-US" sz="3200" dirty="0" smtClean="0">
                <a:latin typeface="Calibri" panose="020F0502020204030204" pitchFamily="34" charset="0"/>
                <a:cs typeface="Calibri" panose="020F0502020204030204" pitchFamily="34" charset="0"/>
              </a:rPr>
              <a:t>How do I get a fingerprint clearance card?</a:t>
            </a:r>
          </a:p>
          <a:p>
            <a:r>
              <a:rPr lang="en-US" sz="4400" dirty="0" smtClean="0">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nswer: </a:t>
            </a:r>
            <a:r>
              <a:rPr lang="en-US" sz="4000"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visit this site for all of the information</a:t>
            </a:r>
          </a:p>
          <a:p>
            <a:r>
              <a:rPr lang="en-US" sz="3200" dirty="0" smtClean="0">
                <a:latin typeface="Calibri" panose="020F0502020204030204" pitchFamily="34" charset="0"/>
                <a:cs typeface="Calibri" panose="020F0502020204030204" pitchFamily="34" charset="0"/>
                <a:hlinkClick r:id="rId2"/>
              </a:rPr>
              <a:t>https</a:t>
            </a:r>
            <a:r>
              <a:rPr lang="en-US" sz="3200" dirty="0">
                <a:latin typeface="Calibri" panose="020F0502020204030204" pitchFamily="34" charset="0"/>
                <a:cs typeface="Calibri" panose="020F0502020204030204" pitchFamily="34" charset="0"/>
                <a:hlinkClick r:id="rId2"/>
              </a:rPr>
              <a:t>://www.azed.gov/educator-certification/fingerprint-clearance-card-ivp</a:t>
            </a:r>
            <a:r>
              <a:rPr lang="en-US" sz="3200" dirty="0" smtClean="0">
                <a:latin typeface="Calibri" panose="020F0502020204030204" pitchFamily="34" charset="0"/>
                <a:cs typeface="Calibri" panose="020F0502020204030204" pitchFamily="34" charset="0"/>
                <a:hlinkClick r:id="rId2"/>
              </a:rPr>
              <a:t>/</a:t>
            </a:r>
            <a:endParaRPr lang="en-US"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endParaRPr lang="en-US" sz="28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Check with your HR dept. to see if they can assist you</a:t>
            </a:r>
          </a:p>
          <a:p>
            <a:pPr marL="457200" indent="-4572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You must request the Identify Verified Prints (IVP) as other clearances won’t be accepted  </a:t>
            </a:r>
          </a:p>
          <a:p>
            <a:pPr marL="457200" indent="-4572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Plan on 4-6 weeks from submission to receiving your card</a:t>
            </a:r>
          </a:p>
          <a:p>
            <a:pPr marL="457200" indent="-4572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You will need to renew it every 6 years</a:t>
            </a:r>
          </a:p>
        </p:txBody>
      </p:sp>
    </p:spTree>
    <p:extLst>
      <p:ext uri="{BB962C8B-B14F-4D97-AF65-F5344CB8AC3E}">
        <p14:creationId xmlns:p14="http://schemas.microsoft.com/office/powerpoint/2010/main" val="844501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84667"/>
            <a:ext cx="10905067" cy="6924973"/>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#3: </a:t>
            </a:r>
          </a:p>
          <a:p>
            <a:r>
              <a:rPr lang="en-US" sz="3200" dirty="0" smtClean="0">
                <a:latin typeface="Calibri" panose="020F0502020204030204" pitchFamily="34" charset="0"/>
                <a:cs typeface="Calibri" panose="020F0502020204030204" pitchFamily="34" charset="0"/>
              </a:rPr>
              <a:t>How do I verify my work experience?</a:t>
            </a:r>
          </a:p>
          <a:p>
            <a:r>
              <a:rPr lang="en-US" sz="4400" dirty="0" smtClean="0">
                <a:latin typeface="Calibri" panose="020F0502020204030204" pitchFamily="34" charset="0"/>
                <a:cs typeface="Calibri" panose="020F0502020204030204" pitchFamily="34" charset="0"/>
              </a:rPr>
              <a:t>A</a:t>
            </a:r>
            <a:r>
              <a:rPr lang="en-US" sz="4000" dirty="0" smtClean="0">
                <a:latin typeface="Calibri" panose="020F0502020204030204" pitchFamily="34" charset="0"/>
                <a:cs typeface="Calibri" panose="020F0502020204030204" pitchFamily="34" charset="0"/>
              </a:rPr>
              <a:t>nswer:  </a:t>
            </a:r>
          </a:p>
          <a:p>
            <a:r>
              <a:rPr lang="en-US" sz="3200" dirty="0" smtClean="0">
                <a:latin typeface="Calibri" panose="020F0502020204030204" pitchFamily="34" charset="0"/>
                <a:cs typeface="Calibri" panose="020F0502020204030204" pitchFamily="34" charset="0"/>
              </a:rPr>
              <a:t>Submit the “Verification of Occupational Experience Form” using this link: </a:t>
            </a:r>
            <a:r>
              <a:rPr lang="en-US" sz="2400" dirty="0" smtClean="0">
                <a:latin typeface="Calibri" panose="020F0502020204030204" pitchFamily="34" charset="0"/>
                <a:cs typeface="Calibri" panose="020F0502020204030204" pitchFamily="34" charset="0"/>
                <a:hlinkClick r:id="rId2"/>
              </a:rPr>
              <a:t>https://www.azed.gov/sites/default/files/2016/08/Form%20-%20Verification%20of%20CTE%20Employment.pdf?id=57bf6023aadebe0bd86f8b5b</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You may need to submit multiple forms reflecting multiple employers / jobs in order to meet the required hours</a:t>
            </a: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Hours may be </a:t>
            </a:r>
            <a:r>
              <a:rPr lang="en-US" sz="2400" dirty="0" smtClean="0">
                <a:solidFill>
                  <a:srgbClr val="FFFF00"/>
                </a:solidFill>
                <a:latin typeface="Calibri" panose="020F0502020204030204" pitchFamily="34" charset="0"/>
                <a:cs typeface="Calibri" panose="020F0502020204030204" pitchFamily="34" charset="0"/>
              </a:rPr>
              <a:t>paid or unpaid</a:t>
            </a:r>
          </a:p>
          <a:p>
            <a:pPr marL="342900" indent="-342900">
              <a:buFont typeface="Wingdings" panose="05000000000000000000" pitchFamily="2" charset="2"/>
              <a:buChar char="Ø"/>
            </a:pPr>
            <a:r>
              <a:rPr lang="en-US" sz="2400" dirty="0" smtClean="0">
                <a:solidFill>
                  <a:srgbClr val="FFFF00"/>
                </a:solidFill>
                <a:latin typeface="Calibri" panose="020F0502020204030204" pitchFamily="34" charset="0"/>
                <a:cs typeface="Calibri" panose="020F0502020204030204" pitchFamily="34" charset="0"/>
              </a:rPr>
              <a:t>Hours do not expire </a:t>
            </a:r>
            <a:r>
              <a:rPr lang="en-US" sz="2400" dirty="0" smtClean="0">
                <a:latin typeface="Calibri" panose="020F0502020204030204" pitchFamily="34" charset="0"/>
                <a:cs typeface="Calibri" panose="020F0502020204030204" pitchFamily="34" charset="0"/>
              </a:rPr>
              <a:t>– so work performed long ago still counts</a:t>
            </a: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Form may be signed by current or former employer                                                                    OR superintendent of school district where you will be teaching</a:t>
            </a:r>
          </a:p>
          <a:p>
            <a:pPr marL="342900" indent="-342900">
              <a:buFont typeface="Wingdings" panose="05000000000000000000" pitchFamily="2" charset="2"/>
              <a:buChar char="Ø"/>
            </a:pP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773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330200"/>
            <a:ext cx="10905067" cy="5016758"/>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#4: </a:t>
            </a:r>
          </a:p>
          <a:p>
            <a:r>
              <a:rPr lang="en-US" sz="3200" dirty="0" smtClean="0">
                <a:latin typeface="Calibri" panose="020F0502020204030204" pitchFamily="34" charset="0"/>
                <a:cs typeface="Calibri" panose="020F0502020204030204" pitchFamily="34" charset="0"/>
              </a:rPr>
              <a:t>How do I submit official transcripts?</a:t>
            </a:r>
          </a:p>
          <a:p>
            <a:endParaRPr lang="en-US" sz="4400" dirty="0" smtClean="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A</a:t>
            </a:r>
            <a:r>
              <a:rPr lang="en-US" sz="4000" dirty="0" smtClean="0">
                <a:latin typeface="Calibri" panose="020F0502020204030204" pitchFamily="34" charset="0"/>
                <a:cs typeface="Calibri" panose="020F0502020204030204" pitchFamily="34" charset="0"/>
              </a:rPr>
              <a:t>nswer:</a:t>
            </a:r>
          </a:p>
          <a:p>
            <a:r>
              <a:rPr lang="en-US" sz="2800" dirty="0" smtClean="0">
                <a:latin typeface="Calibri" panose="020F0502020204030204" pitchFamily="34" charset="0"/>
                <a:cs typeface="Calibri" panose="020F0502020204030204" pitchFamily="34" charset="0"/>
              </a:rPr>
              <a:t>Request </a:t>
            </a:r>
            <a:r>
              <a:rPr lang="en-US" sz="2800" dirty="0">
                <a:latin typeface="Calibri" panose="020F0502020204030204" pitchFamily="34" charset="0"/>
                <a:cs typeface="Calibri" panose="020F0502020204030204" pitchFamily="34" charset="0"/>
              </a:rPr>
              <a:t>official transcript(s) documenting required degree(s) and/or coursework, if required. Note: Electronic official transcripts must be emailed to </a:t>
            </a:r>
            <a:r>
              <a:rPr lang="en-US" sz="2800" dirty="0">
                <a:solidFill>
                  <a:schemeClr val="accent2"/>
                </a:solidFill>
                <a:latin typeface="Calibri" panose="020F0502020204030204" pitchFamily="34" charset="0"/>
                <a:cs typeface="Calibri" panose="020F0502020204030204" pitchFamily="34" charset="0"/>
              </a:rPr>
              <a:t>Certification@azed.gov</a:t>
            </a:r>
            <a:r>
              <a:rPr lang="en-US" sz="2800" dirty="0">
                <a:latin typeface="Calibri" panose="020F0502020204030204" pitchFamily="34" charset="0"/>
                <a:cs typeface="Calibri" panose="020F0502020204030204" pitchFamily="34" charset="0"/>
              </a:rPr>
              <a:t>. Official paper transcripts may be mailed to yourself and submitted with the Application for Certification.</a:t>
            </a:r>
          </a:p>
        </p:txBody>
      </p:sp>
    </p:spTree>
    <p:extLst>
      <p:ext uri="{BB962C8B-B14F-4D97-AF65-F5344CB8AC3E}">
        <p14:creationId xmlns:p14="http://schemas.microsoft.com/office/powerpoint/2010/main" val="910153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330200"/>
            <a:ext cx="10905067" cy="5755422"/>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a:t>
            </a:r>
            <a:r>
              <a:rPr lang="en-US" sz="4400" dirty="0" smtClean="0">
                <a:latin typeface="Calibri" panose="020F0502020204030204" pitchFamily="34" charset="0"/>
                <a:cs typeface="Calibri" panose="020F0502020204030204" pitchFamily="34" charset="0"/>
              </a:rPr>
              <a:t>#5: </a:t>
            </a:r>
            <a:endParaRPr lang="en-US" sz="44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Where can I take the “courses in Professional Knowledge in </a:t>
            </a:r>
            <a:r>
              <a:rPr lang="en-US" sz="3200" dirty="0">
                <a:latin typeface="Calibri" panose="020F0502020204030204" pitchFamily="34" charset="0"/>
                <a:cs typeface="Calibri" panose="020F0502020204030204" pitchFamily="34" charset="0"/>
              </a:rPr>
              <a:t>c</a:t>
            </a:r>
            <a:r>
              <a:rPr lang="en-US" sz="3200" dirty="0" smtClean="0">
                <a:latin typeface="Calibri" panose="020F0502020204030204" pitchFamily="34" charset="0"/>
                <a:cs typeface="Calibri" panose="020F0502020204030204" pitchFamily="34" charset="0"/>
              </a:rPr>
              <a:t>areer and technical education” I’m required to take in the first three years</a:t>
            </a:r>
            <a:r>
              <a:rPr lang="en-US" sz="3200" dirty="0" smtClean="0">
                <a:latin typeface="Calibri" panose="020F0502020204030204" pitchFamily="34" charset="0"/>
                <a:cs typeface="Calibri" panose="020F0502020204030204" pitchFamily="34" charset="0"/>
              </a:rPr>
              <a:t>? (15 SH for options A &amp; C, 3 SH for option B)</a:t>
            </a:r>
            <a:endParaRPr lang="en-US" sz="3200" dirty="0" smtClean="0">
              <a:latin typeface="Calibri" panose="020F0502020204030204" pitchFamily="34" charset="0"/>
              <a:cs typeface="Calibri" panose="020F0502020204030204" pitchFamily="34" charset="0"/>
            </a:endParaRPr>
          </a:p>
          <a:p>
            <a:endParaRPr lang="en-US" sz="4400" dirty="0" smtClean="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A</a:t>
            </a:r>
            <a:r>
              <a:rPr lang="en-US" sz="4000" dirty="0" smtClean="0">
                <a:latin typeface="Calibri" panose="020F0502020204030204" pitchFamily="34" charset="0"/>
                <a:cs typeface="Calibri" panose="020F0502020204030204" pitchFamily="34" charset="0"/>
              </a:rPr>
              <a:t>nswer</a:t>
            </a:r>
            <a:r>
              <a:rPr lang="en-US" sz="4000" dirty="0" smtClean="0">
                <a:latin typeface="Calibri" panose="020F0502020204030204" pitchFamily="34" charset="0"/>
                <a:cs typeface="Calibri" panose="020F0502020204030204" pitchFamily="34" charset="0"/>
              </a:rPr>
              <a:t>:</a:t>
            </a:r>
          </a:p>
          <a:p>
            <a:r>
              <a:rPr lang="en-US" sz="3200" dirty="0" smtClean="0">
                <a:latin typeface="Calibri" panose="020F0502020204030204" pitchFamily="34" charset="0"/>
                <a:cs typeface="Calibri" panose="020F0502020204030204" pitchFamily="34" charset="0"/>
              </a:rPr>
              <a:t>Pima JTED, West-MEC, and ACTEAAZ all provide “Premier Series” courses.  These courses all count toward removal of this deficiency.  College/University education courses count too.</a:t>
            </a:r>
            <a:endParaRPr lang="en-US"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579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330200"/>
            <a:ext cx="10905067" cy="5262979"/>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a:t>
            </a:r>
            <a:r>
              <a:rPr lang="en-US" sz="4400" dirty="0" smtClean="0">
                <a:latin typeface="Calibri" panose="020F0502020204030204" pitchFamily="34" charset="0"/>
                <a:cs typeface="Calibri" panose="020F0502020204030204" pitchFamily="34" charset="0"/>
              </a:rPr>
              <a:t>#6: </a:t>
            </a:r>
            <a:endParaRPr lang="en-US" sz="44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Where can I take US and AZ Constitution?</a:t>
            </a:r>
            <a:endParaRPr lang="en-US" sz="3200" dirty="0" smtClean="0">
              <a:latin typeface="Calibri" panose="020F0502020204030204" pitchFamily="34" charset="0"/>
              <a:cs typeface="Calibri" panose="020F0502020204030204" pitchFamily="34" charset="0"/>
            </a:endParaRPr>
          </a:p>
          <a:p>
            <a:endParaRPr lang="en-US" sz="4400" dirty="0" smtClean="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A</a:t>
            </a:r>
            <a:r>
              <a:rPr lang="en-US" sz="4000" dirty="0" smtClean="0">
                <a:latin typeface="Calibri" panose="020F0502020204030204" pitchFamily="34" charset="0"/>
                <a:cs typeface="Calibri" panose="020F0502020204030204" pitchFamily="34" charset="0"/>
              </a:rPr>
              <a:t>nswer</a:t>
            </a:r>
            <a:r>
              <a:rPr lang="en-US" sz="4000" dirty="0" smtClean="0">
                <a:latin typeface="Calibri" panose="020F0502020204030204" pitchFamily="34" charset="0"/>
                <a:cs typeface="Calibri" panose="020F0502020204030204" pitchFamily="34" charset="0"/>
              </a:rPr>
              <a:t>:</a:t>
            </a:r>
          </a:p>
          <a:p>
            <a:r>
              <a:rPr lang="en-US" sz="3200" dirty="0" smtClean="0">
                <a:latin typeface="Calibri" panose="020F0502020204030204" pitchFamily="34" charset="0"/>
                <a:cs typeface="Calibri" panose="020F0502020204030204" pitchFamily="34" charset="0"/>
              </a:rPr>
              <a:t>The two courses are 1 SH each. They are offered at most community colleges and universities. We recommend Northlan</a:t>
            </a:r>
            <a:r>
              <a:rPr lang="en-US" sz="3200" dirty="0" smtClean="0">
                <a:latin typeface="Calibri" panose="020F0502020204030204" pitchFamily="34" charset="0"/>
                <a:cs typeface="Calibri" panose="020F0502020204030204" pitchFamily="34" charset="0"/>
              </a:rPr>
              <a:t>d Pioneer College because of the ease of registration, it is online, can be taken any time, and is very affordable.</a:t>
            </a:r>
            <a:endParaRPr lang="en-US"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380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102304"/>
            <a:ext cx="10905067" cy="6755696"/>
          </a:xfrm>
          <a:prstGeom prst="rect">
            <a:avLst/>
          </a:prstGeom>
          <a:noFill/>
        </p:spPr>
        <p:txBody>
          <a:bodyPr wrap="square" rtlCol="0">
            <a:spAutoFit/>
          </a:bodyPr>
          <a:lstStyle/>
          <a:p>
            <a:pPr algn="ctr"/>
            <a:r>
              <a:rPr lang="en-US" sz="4400" dirty="0" smtClean="0">
                <a:latin typeface="Calibri" panose="020F0502020204030204" pitchFamily="34" charset="0"/>
                <a:cs typeface="Calibri" panose="020F0502020204030204" pitchFamily="34" charset="0"/>
              </a:rPr>
              <a:t>FAQ</a:t>
            </a:r>
          </a:p>
          <a:p>
            <a:r>
              <a:rPr lang="en-US" sz="4400" dirty="0" smtClean="0">
                <a:latin typeface="Calibri" panose="020F0502020204030204" pitchFamily="34" charset="0"/>
                <a:cs typeface="Calibri" panose="020F0502020204030204" pitchFamily="34" charset="0"/>
              </a:rPr>
              <a:t>Question </a:t>
            </a:r>
            <a:r>
              <a:rPr lang="en-US" sz="4400" dirty="0" smtClean="0">
                <a:latin typeface="Calibri" panose="020F0502020204030204" pitchFamily="34" charset="0"/>
                <a:cs typeface="Calibri" panose="020F0502020204030204" pitchFamily="34" charset="0"/>
              </a:rPr>
              <a:t>#7: </a:t>
            </a:r>
            <a:endParaRPr lang="en-US" sz="44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How do I meet the requirement for the NES Secondary Professional Knowledge Secondary Exam?</a:t>
            </a:r>
            <a:endParaRPr lang="en-US" sz="32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A</a:t>
            </a:r>
            <a:r>
              <a:rPr lang="en-US" sz="3200" dirty="0" smtClean="0">
                <a:latin typeface="Calibri" panose="020F0502020204030204" pitchFamily="34" charset="0"/>
                <a:cs typeface="Calibri" panose="020F0502020204030204" pitchFamily="34" charset="0"/>
              </a:rPr>
              <a:t>nswer</a:t>
            </a:r>
            <a:r>
              <a:rPr lang="en-US" sz="3200" dirty="0" smtClean="0">
                <a:latin typeface="Calibri" panose="020F0502020204030204" pitchFamily="34" charset="0"/>
                <a:cs typeface="Calibri" panose="020F0502020204030204" pitchFamily="34" charset="0"/>
              </a:rPr>
              <a:t>:</a:t>
            </a:r>
          </a:p>
          <a:p>
            <a:r>
              <a:rPr lang="en-US" sz="2400" dirty="0" smtClean="0">
                <a:latin typeface="Calibri" panose="020F0502020204030204" pitchFamily="34" charset="0"/>
                <a:cs typeface="Calibri" panose="020F0502020204030204" pitchFamily="34" charset="0"/>
              </a:rPr>
              <a:t>A passing score on the NES/AEPA Assessment of Professional Knowledge: Secondary Exam visit </a:t>
            </a:r>
            <a:r>
              <a:rPr lang="en-US" sz="2400" dirty="0" smtClean="0">
                <a:latin typeface="Calibri" panose="020F0502020204030204" pitchFamily="34" charset="0"/>
                <a:cs typeface="Calibri" panose="020F0502020204030204" pitchFamily="34" charset="0"/>
                <a:hlinkClick r:id="rId2"/>
              </a:rPr>
              <a:t>www.aepa.nesinc.com</a:t>
            </a:r>
            <a:r>
              <a:rPr lang="en-US" sz="2400" dirty="0" smtClean="0">
                <a:latin typeface="Calibri" panose="020F0502020204030204" pitchFamily="34" charset="0"/>
                <a:cs typeface="Calibri" panose="020F0502020204030204" pitchFamily="34" charset="0"/>
              </a:rPr>
              <a:t> </a:t>
            </a:r>
          </a:p>
          <a:p>
            <a:r>
              <a:rPr lang="en-US" sz="2400" dirty="0" smtClean="0">
                <a:latin typeface="Calibri" panose="020F0502020204030204" pitchFamily="34" charset="0"/>
                <a:cs typeface="Calibri" panose="020F0502020204030204" pitchFamily="34" charset="0"/>
              </a:rPr>
              <a:t>OR</a:t>
            </a:r>
          </a:p>
          <a:p>
            <a:r>
              <a:rPr lang="en-US" sz="2400" dirty="0" smtClean="0">
                <a:latin typeface="Calibri" panose="020F0502020204030204" pitchFamily="34" charset="0"/>
                <a:cs typeface="Calibri" panose="020F0502020204030204" pitchFamily="34" charset="0"/>
              </a:rPr>
              <a:t>Three years of full-time teaching experience in any state, including Arizona, in grades 6-12. Submit a verification of Teaching Experience form signed and completed by the District Superintendent or Personnel/HR Director to verify teaching experience.</a:t>
            </a:r>
          </a:p>
          <a:p>
            <a:endParaRPr lang="en-US" sz="1100" dirty="0" smtClean="0">
              <a:latin typeface="Calibri" panose="020F0502020204030204" pitchFamily="34" charset="0"/>
              <a:cs typeface="Calibri" panose="020F0502020204030204" pitchFamily="34" charset="0"/>
            </a:endParaRPr>
          </a:p>
          <a:p>
            <a:r>
              <a:rPr lang="en-US" sz="2400" dirty="0" smtClean="0">
                <a:solidFill>
                  <a:srgbClr val="FFC000"/>
                </a:solidFill>
                <a:latin typeface="Calibri" panose="020F0502020204030204" pitchFamily="34" charset="0"/>
                <a:cs typeface="Calibri" panose="020F0502020204030204" pitchFamily="34" charset="0"/>
              </a:rPr>
              <a:t>NOTE: Getting your CTE Certificate BEFORE you land a teaching job may result in having to take this exam.  You can apply/interview in the spring, confirm with ADE Certification that you have everything in order,  but wait till June to get CTE Certificate.  </a:t>
            </a:r>
            <a:endParaRPr lang="en-US" sz="2400" dirty="0" smtClean="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190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A: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4" name="Picture 3"/>
          <p:cNvPicPr>
            <a:picLocks noChangeAspect="1"/>
          </p:cNvPicPr>
          <p:nvPr/>
        </p:nvPicPr>
        <p:blipFill>
          <a:blip r:embed="rId2"/>
          <a:stretch>
            <a:fillRect/>
          </a:stretch>
        </p:blipFill>
        <p:spPr>
          <a:xfrm>
            <a:off x="818418" y="2082800"/>
            <a:ext cx="10820699" cy="2760133"/>
          </a:xfrm>
          <a:prstGeom prst="rect">
            <a:avLst/>
          </a:prstGeom>
        </p:spPr>
      </p:pic>
    </p:spTree>
    <p:extLst>
      <p:ext uri="{BB962C8B-B14F-4D97-AF65-F5344CB8AC3E}">
        <p14:creationId xmlns:p14="http://schemas.microsoft.com/office/powerpoint/2010/main" val="2604815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A: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3" name="Picture 2"/>
          <p:cNvPicPr>
            <a:picLocks noChangeAspect="1"/>
          </p:cNvPicPr>
          <p:nvPr/>
        </p:nvPicPr>
        <p:blipFill>
          <a:blip r:embed="rId2"/>
          <a:stretch>
            <a:fillRect/>
          </a:stretch>
        </p:blipFill>
        <p:spPr>
          <a:xfrm>
            <a:off x="491066" y="1490114"/>
            <a:ext cx="11185115" cy="3928553"/>
          </a:xfrm>
          <a:prstGeom prst="rect">
            <a:avLst/>
          </a:prstGeom>
        </p:spPr>
      </p:pic>
    </p:spTree>
    <p:extLst>
      <p:ext uri="{BB962C8B-B14F-4D97-AF65-F5344CB8AC3E}">
        <p14:creationId xmlns:p14="http://schemas.microsoft.com/office/powerpoint/2010/main" val="313122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B: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6" name="Picture 5"/>
          <p:cNvPicPr>
            <a:picLocks noChangeAspect="1"/>
          </p:cNvPicPr>
          <p:nvPr/>
        </p:nvPicPr>
        <p:blipFill>
          <a:blip r:embed="rId2"/>
          <a:stretch>
            <a:fillRect/>
          </a:stretch>
        </p:blipFill>
        <p:spPr>
          <a:xfrm>
            <a:off x="730817" y="1413934"/>
            <a:ext cx="10552565" cy="2181754"/>
          </a:xfrm>
          <a:prstGeom prst="rect">
            <a:avLst/>
          </a:prstGeom>
        </p:spPr>
      </p:pic>
      <p:pic>
        <p:nvPicPr>
          <p:cNvPr id="7" name="Picture 6"/>
          <p:cNvPicPr>
            <a:picLocks noChangeAspect="1"/>
          </p:cNvPicPr>
          <p:nvPr/>
        </p:nvPicPr>
        <p:blipFill>
          <a:blip r:embed="rId3"/>
          <a:stretch>
            <a:fillRect/>
          </a:stretch>
        </p:blipFill>
        <p:spPr>
          <a:xfrm>
            <a:off x="1295400" y="3595688"/>
            <a:ext cx="10230388" cy="2013740"/>
          </a:xfrm>
          <a:prstGeom prst="rect">
            <a:avLst/>
          </a:prstGeom>
        </p:spPr>
      </p:pic>
    </p:spTree>
    <p:extLst>
      <p:ext uri="{BB962C8B-B14F-4D97-AF65-F5344CB8AC3E}">
        <p14:creationId xmlns:p14="http://schemas.microsoft.com/office/powerpoint/2010/main" val="374163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4F96F-B0BE-4E84-A401-8F8438058CAB}"/>
              </a:ext>
            </a:extLst>
          </p:cNvPr>
          <p:cNvSpPr>
            <a:spLocks noGrp="1"/>
          </p:cNvSpPr>
          <p:nvPr>
            <p:ph type="title"/>
          </p:nvPr>
        </p:nvSpPr>
        <p:spPr>
          <a:xfrm>
            <a:off x="1545035" y="0"/>
            <a:ext cx="8655605" cy="2313433"/>
          </a:xfrm>
        </p:spPr>
        <p:txBody>
          <a:bodyPr>
            <a:normAutofit/>
          </a:bodyPr>
          <a:lstStyle/>
          <a:p>
            <a:pPr algn="ctr"/>
            <a:r>
              <a:rPr lang="en-US" sz="4400" b="1" dirty="0" smtClean="0">
                <a:latin typeface="Calibri" panose="020F0502020204030204" pitchFamily="34" charset="0"/>
                <a:cs typeface="Calibri" panose="020F0502020204030204" pitchFamily="34" charset="0"/>
              </a:rPr>
              <a:t>FOUR STEPS WE WILL TAKE                              IN THIS PRESENTATION</a:t>
            </a:r>
            <a:endParaRPr lang="en-US" sz="44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2" descr="Icon SmartArt graphic">
            <a:extLst>
              <a:ext uri="{FF2B5EF4-FFF2-40B4-BE49-F238E27FC236}">
                <a16:creationId xmlns=""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991944159"/>
              </p:ext>
            </p:extLst>
          </p:nvPr>
        </p:nvGraphicFramePr>
        <p:xfrm>
          <a:off x="355600" y="1950721"/>
          <a:ext cx="11379200" cy="452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681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C: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4" name="Picture 3"/>
          <p:cNvPicPr>
            <a:picLocks noChangeAspect="1"/>
          </p:cNvPicPr>
          <p:nvPr/>
        </p:nvPicPr>
        <p:blipFill>
          <a:blip r:embed="rId2"/>
          <a:stretch>
            <a:fillRect/>
          </a:stretch>
        </p:blipFill>
        <p:spPr>
          <a:xfrm>
            <a:off x="1066800" y="1205345"/>
            <a:ext cx="10429194" cy="4611255"/>
          </a:xfrm>
          <a:prstGeom prst="rect">
            <a:avLst/>
          </a:prstGeom>
        </p:spPr>
      </p:pic>
    </p:spTree>
    <p:extLst>
      <p:ext uri="{BB962C8B-B14F-4D97-AF65-F5344CB8AC3E}">
        <p14:creationId xmlns:p14="http://schemas.microsoft.com/office/powerpoint/2010/main" val="69857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1261884"/>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D: </a:t>
            </a:r>
            <a:r>
              <a:rPr lang="en-US" sz="4000" dirty="0" smtClean="0">
                <a:latin typeface="Calibri" panose="020F0502020204030204" pitchFamily="34" charset="0"/>
                <a:cs typeface="Calibri" panose="020F0502020204030204" pitchFamily="34" charset="0"/>
              </a:rPr>
              <a:t>Requirements</a:t>
            </a:r>
            <a:endParaRPr lang="en-US" sz="4000" dirty="0" smtClean="0">
              <a:latin typeface="Calibri" panose="020F0502020204030204" pitchFamily="34" charset="0"/>
              <a:cs typeface="Calibri" panose="020F0502020204030204" pitchFamily="34" charset="0"/>
            </a:endParaRPr>
          </a:p>
          <a:p>
            <a:endParaRPr lang="en-US" dirty="0"/>
          </a:p>
          <a:p>
            <a:endParaRPr lang="en-US" dirty="0"/>
          </a:p>
        </p:txBody>
      </p:sp>
      <p:pic>
        <p:nvPicPr>
          <p:cNvPr id="3" name="Picture 2"/>
          <p:cNvPicPr>
            <a:picLocks noChangeAspect="1"/>
          </p:cNvPicPr>
          <p:nvPr/>
        </p:nvPicPr>
        <p:blipFill>
          <a:blip r:embed="rId2"/>
          <a:stretch>
            <a:fillRect/>
          </a:stretch>
        </p:blipFill>
        <p:spPr>
          <a:xfrm>
            <a:off x="1034520" y="1184804"/>
            <a:ext cx="7058025" cy="5267325"/>
          </a:xfrm>
          <a:prstGeom prst="rect">
            <a:avLst/>
          </a:prstGeom>
        </p:spPr>
      </p:pic>
    </p:spTree>
    <p:extLst>
      <p:ext uri="{BB962C8B-B14F-4D97-AF65-F5344CB8AC3E}">
        <p14:creationId xmlns:p14="http://schemas.microsoft.com/office/powerpoint/2010/main" val="2849835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a:t>
            </a:r>
            <a:r>
              <a:rPr lang="en-US" sz="4000" dirty="0">
                <a:latin typeface="Calibri" panose="020F0502020204030204" pitchFamily="34" charset="0"/>
                <a:cs typeface="Calibri" panose="020F0502020204030204" pitchFamily="34" charset="0"/>
              </a:rPr>
              <a:t>E</a:t>
            </a:r>
            <a:r>
              <a:rPr lang="en-US" sz="4000" dirty="0" smtClean="0">
                <a:latin typeface="Calibri" panose="020F0502020204030204" pitchFamily="34" charset="0"/>
                <a:cs typeface="Calibri" panose="020F0502020204030204" pitchFamily="34" charset="0"/>
              </a:rPr>
              <a:t>: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3" name="Picture 2"/>
          <p:cNvPicPr>
            <a:picLocks noChangeAspect="1"/>
          </p:cNvPicPr>
          <p:nvPr/>
        </p:nvPicPr>
        <p:blipFill>
          <a:blip r:embed="rId2"/>
          <a:stretch>
            <a:fillRect/>
          </a:stretch>
        </p:blipFill>
        <p:spPr>
          <a:xfrm>
            <a:off x="846938" y="2286000"/>
            <a:ext cx="10848061" cy="2362199"/>
          </a:xfrm>
          <a:prstGeom prst="rect">
            <a:avLst/>
          </a:prstGeom>
        </p:spPr>
      </p:pic>
    </p:spTree>
    <p:extLst>
      <p:ext uri="{BB962C8B-B14F-4D97-AF65-F5344CB8AC3E}">
        <p14:creationId xmlns:p14="http://schemas.microsoft.com/office/powerpoint/2010/main" val="183369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55600"/>
            <a:ext cx="10100734" cy="2492990"/>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Option F: Requirements</a:t>
            </a:r>
          </a:p>
          <a:p>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 </a:t>
            </a:r>
          </a:p>
          <a:p>
            <a:endParaRPr lang="en-US" dirty="0"/>
          </a:p>
          <a:p>
            <a:endParaRPr lang="en-US" dirty="0"/>
          </a:p>
        </p:txBody>
      </p:sp>
      <p:pic>
        <p:nvPicPr>
          <p:cNvPr id="3" name="Picture 2"/>
          <p:cNvPicPr>
            <a:picLocks noChangeAspect="1"/>
          </p:cNvPicPr>
          <p:nvPr/>
        </p:nvPicPr>
        <p:blipFill>
          <a:blip r:embed="rId2"/>
          <a:stretch>
            <a:fillRect/>
          </a:stretch>
        </p:blipFill>
        <p:spPr>
          <a:xfrm>
            <a:off x="1075267" y="1488386"/>
            <a:ext cx="9880599" cy="3819049"/>
          </a:xfrm>
          <a:prstGeom prst="rect">
            <a:avLst/>
          </a:prstGeom>
        </p:spPr>
      </p:pic>
      <p:sp>
        <p:nvSpPr>
          <p:cNvPr id="4" name="TextBox 3"/>
          <p:cNvSpPr txBox="1"/>
          <p:nvPr/>
        </p:nvSpPr>
        <p:spPr>
          <a:xfrm>
            <a:off x="1159932" y="5562600"/>
            <a:ext cx="10117667" cy="1015663"/>
          </a:xfrm>
          <a:prstGeom prst="rect">
            <a:avLst/>
          </a:prstGeom>
          <a:noFill/>
        </p:spPr>
        <p:txBody>
          <a:bodyPr wrap="square" rtlCol="0">
            <a:spAutoFit/>
          </a:bodyPr>
          <a:lstStyle/>
          <a:p>
            <a:r>
              <a:rPr lang="en-US" sz="2000" dirty="0" smtClean="0">
                <a:solidFill>
                  <a:srgbClr val="FFC000"/>
                </a:solidFill>
                <a:latin typeface="Calibri" panose="020F0502020204030204" pitchFamily="34" charset="0"/>
                <a:cs typeface="Calibri" panose="020F0502020204030204" pitchFamily="34" charset="0"/>
              </a:rPr>
              <a:t>NOTE: Many CTEDs and Districts require or request that Option F teachers take the Premier Series Courses in order to become highly effective in their new profession – Teacher!  It simply isn’t a requirement of the Arizona Department of Education for CTE Certificates under option F.</a:t>
            </a:r>
            <a:endParaRPr lang="en-US" sz="20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612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4F96F-B0BE-4E84-A401-8F8438058CAB}"/>
              </a:ext>
            </a:extLst>
          </p:cNvPr>
          <p:cNvSpPr>
            <a:spLocks noGrp="1"/>
          </p:cNvSpPr>
          <p:nvPr>
            <p:ph type="title"/>
          </p:nvPr>
        </p:nvSpPr>
        <p:spPr>
          <a:xfrm>
            <a:off x="1545035" y="0"/>
            <a:ext cx="8655605" cy="2313433"/>
          </a:xfrm>
        </p:spPr>
        <p:txBody>
          <a:bodyPr>
            <a:normAutofit/>
          </a:bodyPr>
          <a:lstStyle/>
          <a:p>
            <a:pPr algn="ctr"/>
            <a:r>
              <a:rPr lang="en-US" sz="4400" b="1" dirty="0" smtClean="0">
                <a:latin typeface="Calibri" panose="020F0502020204030204" pitchFamily="34" charset="0"/>
                <a:cs typeface="Calibri" panose="020F0502020204030204" pitchFamily="34" charset="0"/>
              </a:rPr>
              <a:t>Finally we move to step #4</a:t>
            </a:r>
            <a:endParaRPr lang="en-US" sz="44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2" descr="Icon SmartArt graphic">
            <a:extLst>
              <a:ext uri="{FF2B5EF4-FFF2-40B4-BE49-F238E27FC236}">
                <a16:creationId xmlns=""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2025640012"/>
              </p:ext>
            </p:extLst>
          </p:nvPr>
        </p:nvGraphicFramePr>
        <p:xfrm>
          <a:off x="355600" y="1950721"/>
          <a:ext cx="11379200" cy="452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06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Calibri" panose="020F0502020204030204" pitchFamily="34" charset="0"/>
                <a:cs typeface="Calibri" panose="020F0502020204030204" pitchFamily="34" charset="0"/>
              </a:rPr>
              <a:t>I got my certificate!  Now what?</a:t>
            </a:r>
            <a:endParaRPr lang="en-US" sz="4800" dirty="0">
              <a:latin typeface="Calibri" panose="020F0502020204030204" pitchFamily="34" charset="0"/>
              <a:cs typeface="Calibri" panose="020F0502020204030204" pitchFamily="34" charset="0"/>
            </a:endParaRPr>
          </a:p>
        </p:txBody>
      </p:sp>
      <p:sp>
        <p:nvSpPr>
          <p:cNvPr id="5" name="TextBox 4"/>
          <p:cNvSpPr txBox="1"/>
          <p:nvPr/>
        </p:nvSpPr>
        <p:spPr>
          <a:xfrm>
            <a:off x="1261533" y="2218267"/>
            <a:ext cx="9626600" cy="3323987"/>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Take your certificate to the County Superintendent’s Office to have it recorded.  Check with your HR first as some districts will do this for you</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Take your recorded CTE Certificate to the HR Department.  They will definitely want a copy of your certificate on file and they may need to provide copies to others in the organization (CTE director etc.)</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Keep your CTE Certificate in a secure location</a:t>
            </a:r>
            <a:endParaRPr lang="en-US" sz="2400"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020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680" y="8467"/>
            <a:ext cx="9905998" cy="1905000"/>
          </a:xfrm>
        </p:spPr>
        <p:txBody>
          <a:bodyPr/>
          <a:lstStyle/>
          <a:p>
            <a:r>
              <a:rPr lang="en-US" dirty="0" smtClean="0"/>
              <a:t>Renewal of your certificate</a:t>
            </a:r>
            <a:endParaRPr lang="en-US" dirty="0"/>
          </a:p>
        </p:txBody>
      </p:sp>
      <p:sp>
        <p:nvSpPr>
          <p:cNvPr id="3" name="Content Placeholder 2"/>
          <p:cNvSpPr>
            <a:spLocks noGrp="1"/>
          </p:cNvSpPr>
          <p:nvPr>
            <p:ph idx="1"/>
          </p:nvPr>
        </p:nvSpPr>
        <p:spPr>
          <a:xfrm>
            <a:off x="497945" y="1456267"/>
            <a:ext cx="11507787" cy="5173133"/>
          </a:xfrm>
        </p:spPr>
        <p:txBody>
          <a:bodyPr>
            <a:normAutofit/>
          </a:bodyPr>
          <a:lstStyle/>
          <a:p>
            <a:r>
              <a:rPr lang="en-US" sz="3400" dirty="0" smtClean="0">
                <a:latin typeface="Calibri" panose="020F0502020204030204" pitchFamily="34" charset="0"/>
                <a:cs typeface="Calibri" panose="020F0502020204030204" pitchFamily="34" charset="0"/>
              </a:rPr>
              <a:t>Your Standard CTE Certificate may be issued with deficiencies.  You have 3 years from the date it was issued to clear up your deficiencies or your certificate becomes inactive</a:t>
            </a:r>
          </a:p>
          <a:p>
            <a:endParaRPr lang="en-US" sz="34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400" dirty="0" smtClean="0">
                <a:latin typeface="Calibri" panose="020F0502020204030204" pitchFamily="34" charset="0"/>
                <a:cs typeface="Calibri" panose="020F0502020204030204" pitchFamily="34" charset="0"/>
              </a:rPr>
              <a:t>Your Standard CTE Certificate will likely be issued for 12 years.  During those 12 years keep the PD Certificates you earn in a secure location as you will need to provide evidence of 180 hours of ongoing professional development (an average of 15 hours per year) to renew your certificate for another 12 years.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651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dirty="0" smtClean="0">
                <a:latin typeface="Calibri" panose="020F0502020204030204" pitchFamily="34" charset="0"/>
                <a:cs typeface="Calibri" panose="020F0502020204030204" pitchFamily="34" charset="0"/>
              </a:rPr>
              <a:t>Do you need TO REGISTER FOR </a:t>
            </a:r>
            <a:br>
              <a:rPr lang="en-US" sz="4400" dirty="0" smtClean="0">
                <a:latin typeface="Calibri" panose="020F0502020204030204" pitchFamily="34" charset="0"/>
                <a:cs typeface="Calibri" panose="020F0502020204030204" pitchFamily="34" charset="0"/>
              </a:rPr>
            </a:br>
            <a:r>
              <a:rPr lang="en-US" sz="4400" dirty="0" smtClean="0">
                <a:latin typeface="Calibri" panose="020F0502020204030204" pitchFamily="34" charset="0"/>
                <a:cs typeface="Calibri" panose="020F0502020204030204" pitchFamily="34" charset="0"/>
              </a:rPr>
              <a:t>Premier Series courses?</a:t>
            </a:r>
            <a:endParaRPr lang="en-US" sz="4400" dirty="0">
              <a:latin typeface="Calibri" panose="020F0502020204030204" pitchFamily="34" charset="0"/>
              <a:cs typeface="Calibri" panose="020F0502020204030204" pitchFamily="34" charset="0"/>
            </a:endParaRPr>
          </a:p>
        </p:txBody>
      </p:sp>
      <p:sp>
        <p:nvSpPr>
          <p:cNvPr id="5" name="TextBox 4"/>
          <p:cNvSpPr txBox="1"/>
          <p:nvPr/>
        </p:nvSpPr>
        <p:spPr>
          <a:xfrm>
            <a:off x="1507066" y="2048933"/>
            <a:ext cx="10100733" cy="3785652"/>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Contact:</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Pima JTED:  email Mary at </a:t>
            </a:r>
            <a:r>
              <a:rPr lang="en-US" sz="2400" dirty="0" smtClean="0">
                <a:latin typeface="Calibri" panose="020F0502020204030204" pitchFamily="34" charset="0"/>
                <a:cs typeface="Calibri" panose="020F0502020204030204" pitchFamily="34" charset="0"/>
                <a:hlinkClick r:id="rId2"/>
              </a:rPr>
              <a:t>mandrade@Pimajted.org</a:t>
            </a:r>
            <a:r>
              <a:rPr lang="en-US" sz="2400" dirty="0" smtClean="0">
                <a:latin typeface="Calibri" panose="020F0502020204030204" pitchFamily="34" charset="0"/>
                <a:cs typeface="Calibri" panose="020F0502020204030204" pitchFamily="34" charset="0"/>
              </a:rPr>
              <a:t> or call at 520-256-4169</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West-MEC:  email </a:t>
            </a:r>
            <a:r>
              <a:rPr lang="en-US" sz="2400" dirty="0" smtClean="0">
                <a:latin typeface="Calibri" panose="020F0502020204030204" pitchFamily="34" charset="0"/>
                <a:cs typeface="Calibri" panose="020F0502020204030204" pitchFamily="34" charset="0"/>
                <a:hlinkClick r:id="rId3"/>
              </a:rPr>
              <a:t>pd@west-mec.org</a:t>
            </a:r>
            <a:r>
              <a:rPr lang="en-US" sz="2400" dirty="0" smtClean="0">
                <a:latin typeface="Calibri" panose="020F0502020204030204" pitchFamily="34" charset="0"/>
                <a:cs typeface="Calibri" panose="020F0502020204030204" pitchFamily="34" charset="0"/>
              </a:rPr>
              <a:t> or call 623-738-0023</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ACTEAZ: email </a:t>
            </a:r>
            <a:r>
              <a:rPr lang="en-US" sz="2400" dirty="0" smtClean="0">
                <a:latin typeface="Calibri" panose="020F0502020204030204" pitchFamily="34" charset="0"/>
                <a:cs typeface="Calibri" panose="020F0502020204030204" pitchFamily="34" charset="0"/>
                <a:hlinkClick r:id="rId4"/>
              </a:rPr>
              <a:t>premierseries@acteaz.org</a:t>
            </a:r>
            <a:r>
              <a:rPr lang="en-US" sz="2400" dirty="0" smtClean="0">
                <a:latin typeface="Calibri" panose="020F0502020204030204" pitchFamily="34" charset="0"/>
                <a:cs typeface="Calibri" panose="020F0502020204030204" pitchFamily="34" charset="0"/>
              </a:rPr>
              <a:t> or call 623-826-6399</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To see a listing of all Premier Series Courses being offered statewide visit:</a:t>
            </a: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hlinkClick r:id="rId5"/>
              </a:rPr>
              <a:t>https</a:t>
            </a:r>
            <a:r>
              <a:rPr lang="en-US" sz="2400" dirty="0">
                <a:latin typeface="Calibri" panose="020F0502020204030204" pitchFamily="34" charset="0"/>
                <a:cs typeface="Calibri" panose="020F0502020204030204" pitchFamily="34" charset="0"/>
                <a:hlinkClick r:id="rId5"/>
              </a:rPr>
              <a:t>://www.azcteleads.org/teacher-series</a:t>
            </a:r>
            <a:r>
              <a:rPr lang="en-US" sz="2400" dirty="0" smtClean="0">
                <a:latin typeface="Calibri" panose="020F0502020204030204" pitchFamily="34" charset="0"/>
                <a:cs typeface="Calibri" panose="020F0502020204030204" pitchFamily="34" charset="0"/>
                <a:hlinkClick r:id="rId5"/>
              </a:rPr>
              <a:t>/</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852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599"/>
            <a:ext cx="9905998" cy="5850467"/>
          </a:xfrm>
        </p:spPr>
        <p:txBody>
          <a:bodyPr>
            <a:normAutofit/>
          </a:bodyPr>
          <a:lstStyle/>
          <a:p>
            <a:r>
              <a:rPr lang="en-US" sz="4000" smtClean="0">
                <a:latin typeface="Calibri" panose="020F0502020204030204" pitchFamily="34" charset="0"/>
                <a:cs typeface="Calibri" panose="020F0502020204030204" pitchFamily="34" charset="0"/>
              </a:rPr>
              <a:t>Need </a:t>
            </a:r>
            <a:r>
              <a:rPr lang="en-US" sz="4000" smtClean="0">
                <a:latin typeface="Calibri" panose="020F0502020204030204" pitchFamily="34" charset="0"/>
                <a:cs typeface="Calibri" panose="020F0502020204030204" pitchFamily="34" charset="0"/>
              </a:rPr>
              <a:t>Certification assistance</a:t>
            </a:r>
            <a:r>
              <a:rPr lang="en-US" sz="4000" dirty="0" smtClean="0">
                <a:latin typeface="Calibri" panose="020F0502020204030204" pitchFamily="34" charset="0"/>
                <a:cs typeface="Calibri" panose="020F0502020204030204" pitchFamily="34" charset="0"/>
              </a:rPr>
              <a:t>?</a:t>
            </a:r>
            <a:br>
              <a:rPr lang="en-US" sz="4000" dirty="0" smtClean="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r>
            <a:br>
              <a:rPr lang="en-US" sz="4000" dirty="0">
                <a:latin typeface="Calibri" panose="020F0502020204030204" pitchFamily="34" charset="0"/>
                <a:cs typeface="Calibri" panose="020F0502020204030204" pitchFamily="34" charset="0"/>
              </a:rPr>
            </a:br>
            <a:r>
              <a:rPr lang="en-US" sz="4000" cap="none" dirty="0" smtClean="0">
                <a:latin typeface="Calibri" panose="020F0502020204030204" pitchFamily="34" charset="0"/>
                <a:cs typeface="Calibri" panose="020F0502020204030204" pitchFamily="34" charset="0"/>
              </a:rPr>
              <a:t>Joe </a:t>
            </a:r>
            <a:r>
              <a:rPr lang="en-US" sz="4000" cap="none" dirty="0">
                <a:latin typeface="Calibri" panose="020F0502020204030204" pitchFamily="34" charset="0"/>
                <a:cs typeface="Calibri" panose="020F0502020204030204" pitchFamily="34" charset="0"/>
              </a:rPr>
              <a:t>G</a:t>
            </a:r>
            <a:r>
              <a:rPr lang="en-US" sz="4000" cap="none" dirty="0" smtClean="0">
                <a:latin typeface="Calibri" panose="020F0502020204030204" pitchFamily="34" charset="0"/>
                <a:cs typeface="Calibri" panose="020F0502020204030204" pitchFamily="34" charset="0"/>
              </a:rPr>
              <a:t>rieco – </a:t>
            </a:r>
            <a:r>
              <a:rPr lang="en-US" sz="4000" cap="none" dirty="0">
                <a:latin typeface="Calibri" panose="020F0502020204030204" pitchFamily="34" charset="0"/>
                <a:cs typeface="Calibri" panose="020F0502020204030204" pitchFamily="34" charset="0"/>
              </a:rPr>
              <a:t>A</a:t>
            </a:r>
            <a:r>
              <a:rPr lang="en-US" sz="4000" cap="none" dirty="0" smtClean="0">
                <a:latin typeface="Calibri" panose="020F0502020204030204" pitchFamily="34" charset="0"/>
                <a:cs typeface="Calibri" panose="020F0502020204030204" pitchFamily="34" charset="0"/>
              </a:rPr>
              <a:t>rizona Department of Education Certification office – expert in CTE certification</a:t>
            </a:r>
            <a:br>
              <a:rPr lang="en-US" sz="4000" cap="none" dirty="0" smtClean="0">
                <a:latin typeface="Calibri" panose="020F0502020204030204" pitchFamily="34" charset="0"/>
                <a:cs typeface="Calibri" panose="020F0502020204030204" pitchFamily="34" charset="0"/>
              </a:rPr>
            </a:br>
            <a:r>
              <a:rPr lang="en-US" sz="4000" cap="none" dirty="0" smtClean="0">
                <a:latin typeface="Calibri" panose="020F0502020204030204" pitchFamily="34" charset="0"/>
                <a:cs typeface="Calibri" panose="020F0502020204030204" pitchFamily="34" charset="0"/>
              </a:rPr>
              <a:t>602-542-7412</a:t>
            </a:r>
            <a:br>
              <a:rPr lang="en-US" sz="4000" cap="none" dirty="0" smtClean="0">
                <a:latin typeface="Calibri" panose="020F0502020204030204" pitchFamily="34" charset="0"/>
                <a:cs typeface="Calibri" panose="020F0502020204030204" pitchFamily="34" charset="0"/>
              </a:rPr>
            </a:br>
            <a:r>
              <a:rPr lang="en-US" sz="4000" cap="none" dirty="0" smtClean="0">
                <a:latin typeface="Calibri" panose="020F0502020204030204" pitchFamily="34" charset="0"/>
                <a:cs typeface="Calibri" panose="020F0502020204030204" pitchFamily="34" charset="0"/>
                <a:hlinkClick r:id="rId2"/>
              </a:rPr>
              <a:t>Joe.Grieco@azed.gov</a:t>
            </a:r>
            <a:r>
              <a:rPr lang="en-US" sz="4000" cap="none" dirty="0" smtClean="0">
                <a:latin typeface="Calibri" panose="020F0502020204030204" pitchFamily="34" charset="0"/>
                <a:cs typeface="Calibri" panose="020F0502020204030204" pitchFamily="34" charset="0"/>
              </a:rPr>
              <a:t> </a:t>
            </a:r>
            <a:br>
              <a:rPr lang="en-US" sz="4000" cap="none" dirty="0" smtClean="0">
                <a:latin typeface="Calibri" panose="020F0502020204030204" pitchFamily="34" charset="0"/>
                <a:cs typeface="Calibri" panose="020F0502020204030204" pitchFamily="34" charset="0"/>
              </a:rPr>
            </a:br>
            <a:r>
              <a:rPr lang="en-US" sz="4000" cap="none" dirty="0">
                <a:latin typeface="Calibri" panose="020F0502020204030204" pitchFamily="34" charset="0"/>
                <a:cs typeface="Calibri" panose="020F0502020204030204" pitchFamily="34" charset="0"/>
              </a:rPr>
              <a:t/>
            </a:r>
            <a:br>
              <a:rPr lang="en-US" sz="4000" cap="none" dirty="0">
                <a:latin typeface="Calibri" panose="020F0502020204030204" pitchFamily="34" charset="0"/>
                <a:cs typeface="Calibri" panose="020F0502020204030204" pitchFamily="34" charset="0"/>
              </a:rPr>
            </a:br>
            <a:r>
              <a:rPr lang="en-US" sz="4000" cap="none" dirty="0" smtClean="0">
                <a:latin typeface="Calibri" panose="020F0502020204030204" pitchFamily="34" charset="0"/>
                <a:cs typeface="Calibri" panose="020F0502020204030204" pitchFamily="34" charset="0"/>
              </a:rPr>
              <a:t/>
            </a:r>
            <a:br>
              <a:rPr lang="en-US" sz="4000" cap="none" dirty="0" smtClean="0">
                <a:latin typeface="Calibri" panose="020F0502020204030204" pitchFamily="34" charset="0"/>
                <a:cs typeface="Calibri" panose="020F0502020204030204" pitchFamily="34" charset="0"/>
              </a:rPr>
            </a:br>
            <a:endParaRPr lang="en-US" sz="40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664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dirty="0" smtClean="0">
                <a:latin typeface="Calibri" panose="020F0502020204030204" pitchFamily="34" charset="0"/>
                <a:cs typeface="Calibri" panose="020F0502020204030204" pitchFamily="34" charset="0"/>
              </a:rPr>
              <a:t>Curt Bertelsen 520-275-5100  </a:t>
            </a:r>
            <a:r>
              <a:rPr lang="en-US" dirty="0" smtClean="0">
                <a:latin typeface="Calibri" panose="020F0502020204030204" pitchFamily="34" charset="0"/>
                <a:cs typeface="Calibri" panose="020F0502020204030204" pitchFamily="34" charset="0"/>
                <a:hlinkClick r:id="rId5"/>
              </a:rPr>
              <a:t>cbertelsen@Pimajted.org</a:t>
            </a:r>
            <a:endParaRPr lang="en-US"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Lee Jessen 520-400-3354  </a:t>
            </a:r>
            <a:r>
              <a:rPr lang="en-US" dirty="0" smtClean="0">
                <a:latin typeface="Calibri" panose="020F0502020204030204" pitchFamily="34" charset="0"/>
                <a:cs typeface="Calibri" panose="020F0502020204030204" pitchFamily="34" charset="0"/>
                <a:hlinkClick r:id="rId6"/>
              </a:rPr>
              <a:t>ljessen@Pimajted.org</a:t>
            </a:r>
            <a:r>
              <a:rPr lang="en-US" dirty="0" smtClean="0">
                <a:latin typeface="Calibri" panose="020F0502020204030204" pitchFamily="34" charset="0"/>
                <a:cs typeface="Calibri" panose="020F0502020204030204" pitchFamily="34" charset="0"/>
              </a:rPr>
              <a:t> </a:t>
            </a:r>
          </a:p>
          <a:p>
            <a:pPr algn="l"/>
            <a:r>
              <a:rPr lang="en-US" dirty="0" smtClean="0">
                <a:latin typeface="Calibri" panose="020F0502020204030204" pitchFamily="34" charset="0"/>
                <a:cs typeface="Calibri" panose="020F0502020204030204" pitchFamily="34" charset="0"/>
              </a:rPr>
              <a:t>Mary Andrade </a:t>
            </a:r>
            <a:r>
              <a:rPr lang="en-US" dirty="0" smtClean="0">
                <a:latin typeface="Calibri" panose="020F0502020204030204" pitchFamily="34" charset="0"/>
                <a:cs typeface="Calibri" panose="020F0502020204030204" pitchFamily="34" charset="0"/>
                <a:hlinkClick r:id="rId7"/>
              </a:rPr>
              <a:t>mandrade@Pimajted.org</a:t>
            </a:r>
            <a:endParaRPr lang="en-US" dirty="0" smtClean="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806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4F96F-B0BE-4E84-A401-8F8438058CAB}"/>
              </a:ext>
            </a:extLst>
          </p:cNvPr>
          <p:cNvSpPr>
            <a:spLocks noGrp="1"/>
          </p:cNvSpPr>
          <p:nvPr>
            <p:ph type="title"/>
          </p:nvPr>
        </p:nvSpPr>
        <p:spPr>
          <a:xfrm>
            <a:off x="1545035" y="0"/>
            <a:ext cx="8655605" cy="2313433"/>
          </a:xfrm>
        </p:spPr>
        <p:txBody>
          <a:bodyPr>
            <a:normAutofit/>
          </a:bodyPr>
          <a:lstStyle/>
          <a:p>
            <a:pPr algn="ctr"/>
            <a:r>
              <a:rPr lang="en-US" sz="4400" b="1" dirty="0" smtClean="0">
                <a:latin typeface="Calibri" panose="020F0502020204030204" pitchFamily="34" charset="0"/>
                <a:cs typeface="Calibri" panose="020F0502020204030204" pitchFamily="34" charset="0"/>
              </a:rPr>
              <a:t>Let’s start with step #1</a:t>
            </a:r>
            <a:endParaRPr lang="en-US" sz="44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2" descr="Icon SmartArt graphic">
            <a:extLst>
              <a:ext uri="{FF2B5EF4-FFF2-40B4-BE49-F238E27FC236}">
                <a16:creationId xmlns=""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3175551270"/>
              </p:ext>
            </p:extLst>
          </p:nvPr>
        </p:nvGraphicFramePr>
        <p:xfrm>
          <a:off x="355600" y="1950721"/>
          <a:ext cx="11379200" cy="452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7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0"/>
            <a:ext cx="9905998" cy="1905000"/>
          </a:xfrm>
        </p:spPr>
        <p:txBody>
          <a:bodyPr>
            <a:normAutofit/>
          </a:bodyPr>
          <a:lstStyle/>
          <a:p>
            <a:pPr algn="ctr"/>
            <a:r>
              <a:rPr lang="en-US" sz="4800" cap="none" dirty="0">
                <a:solidFill>
                  <a:schemeClr val="accent2"/>
                </a:solidFill>
                <a:latin typeface="Calibri" panose="020F0502020204030204" pitchFamily="34" charset="0"/>
                <a:cs typeface="Calibri" panose="020F0502020204030204" pitchFamily="34" charset="0"/>
              </a:rPr>
              <a:t>T</a:t>
            </a:r>
            <a:r>
              <a:rPr lang="en-US" sz="4800" cap="none" dirty="0" smtClean="0">
                <a:solidFill>
                  <a:schemeClr val="accent2"/>
                </a:solidFill>
                <a:latin typeface="Calibri" panose="020F0502020204030204" pitchFamily="34" charset="0"/>
                <a:cs typeface="Calibri" panose="020F0502020204030204" pitchFamily="34" charset="0"/>
              </a:rPr>
              <a:t>he 6 areas of CTE certification</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916819" y="1786709"/>
            <a:ext cx="10488507" cy="3785652"/>
          </a:xfrm>
          <a:prstGeom prst="rect">
            <a:avLst/>
          </a:prstGeom>
          <a:noFill/>
        </p:spPr>
        <p:txBody>
          <a:bodyPr wrap="square" rtlCol="0">
            <a:spAutoFit/>
          </a:bodyPr>
          <a:lstStyle/>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Agriculture </a:t>
            </a:r>
          </a:p>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Business and Marketing </a:t>
            </a:r>
          </a:p>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Education and Training </a:t>
            </a:r>
          </a:p>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Family and Consumer Sciences </a:t>
            </a:r>
          </a:p>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Health Careers </a:t>
            </a:r>
          </a:p>
          <a:p>
            <a:pPr marL="514350" indent="-514350">
              <a:buFont typeface="+mj-lt"/>
              <a:buAutoNum type="arabicPeriod"/>
            </a:pPr>
            <a:r>
              <a:rPr lang="en-US" sz="4000" dirty="0" smtClean="0">
                <a:latin typeface="Calibri" panose="020F0502020204030204" pitchFamily="34" charset="0"/>
                <a:cs typeface="Calibri" panose="020F0502020204030204" pitchFamily="34" charset="0"/>
              </a:rPr>
              <a:t>CTE - Industrial and Emerging Technologies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873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000" cap="none" dirty="0" smtClean="0">
                <a:solidFill>
                  <a:schemeClr val="accent2"/>
                </a:solidFill>
                <a:latin typeface="Calibri" panose="020F0502020204030204" pitchFamily="34" charset="0"/>
                <a:cs typeface="Calibri" panose="020F0502020204030204" pitchFamily="34" charset="0"/>
              </a:rPr>
              <a:t>Let’s look at the programs requiring           Agriculture certification</a:t>
            </a:r>
            <a:endParaRPr lang="en-US" sz="40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1584960" y="1968137"/>
            <a:ext cx="7663543" cy="1754326"/>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Agriscience</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Veterinary Assisting</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Bioscience  (or IET or HC)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760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000" cap="none" dirty="0" smtClean="0">
                <a:solidFill>
                  <a:schemeClr val="accent2"/>
                </a:solidFill>
                <a:latin typeface="Calibri" panose="020F0502020204030204" pitchFamily="34" charset="0"/>
                <a:cs typeface="Calibri" panose="020F0502020204030204" pitchFamily="34" charset="0"/>
              </a:rPr>
              <a:t>Let’s look at the programs requiring               Business and Marketing certification</a:t>
            </a:r>
            <a:endParaRPr lang="en-US" sz="40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1463040" y="1611086"/>
            <a:ext cx="9779726" cy="5386090"/>
          </a:xfrm>
          <a:prstGeom prst="rect">
            <a:avLst/>
          </a:prstGeom>
          <a:noFill/>
        </p:spPr>
        <p:txBody>
          <a:bodyPr wrap="square" rtlCol="0">
            <a:spAutoFit/>
          </a:bodyPr>
          <a:lstStyle/>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Accounting</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Business Management</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Business Operations</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Finance</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Marketing</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Project SEARCH</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Fashion Design and Merchandising (or FACS)</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Hospitality Management </a:t>
            </a:r>
            <a:r>
              <a:rPr lang="en-US" sz="2800" dirty="0">
                <a:latin typeface="Calibri" panose="020F0502020204030204" pitchFamily="34" charset="0"/>
                <a:cs typeface="Calibri" panose="020F0502020204030204" pitchFamily="34" charset="0"/>
              </a:rPr>
              <a:t>(or FACS)</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Interior Design and Merchandising </a:t>
            </a:r>
            <a:r>
              <a:rPr lang="en-US" sz="2800" dirty="0">
                <a:latin typeface="Calibri" panose="020F0502020204030204" pitchFamily="34" charset="0"/>
                <a:cs typeface="Calibri" panose="020F0502020204030204" pitchFamily="34" charset="0"/>
              </a:rPr>
              <a:t>(or FACS</a:t>
            </a:r>
            <a:r>
              <a:rPr lang="en-US" sz="2800" dirty="0" smtClean="0">
                <a:latin typeface="Calibri" panose="020F0502020204030204" pitchFamily="34" charset="0"/>
                <a:cs typeface="Calibri" panose="020F0502020204030204" pitchFamily="34" charset="0"/>
              </a:rPr>
              <a:t>)</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Computer (Technology Devices) Maintenance (or IET)</a:t>
            </a:r>
          </a:p>
          <a:p>
            <a:pPr marL="571500" indent="-571500">
              <a:buFont typeface="Wingdings" panose="05000000000000000000" pitchFamily="2" charset="2"/>
              <a:buChar char="Ø"/>
            </a:pPr>
            <a:r>
              <a:rPr lang="en-US" sz="2800" dirty="0" smtClean="0">
                <a:latin typeface="Calibri" panose="020F0502020204030204" pitchFamily="34" charset="0"/>
                <a:cs typeface="Calibri" panose="020F0502020204030204" pitchFamily="34" charset="0"/>
              </a:rPr>
              <a:t>Software and App Design (or IET)</a:t>
            </a:r>
            <a:endParaRPr lang="en-US" sz="2800" dirty="0">
              <a:latin typeface="Calibri" panose="020F0502020204030204" pitchFamily="34" charset="0"/>
              <a:cs typeface="Calibri" panose="020F0502020204030204" pitchFamily="34" charset="0"/>
            </a:endParaRPr>
          </a:p>
          <a:p>
            <a:endParaRPr lang="en-US" sz="3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26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000" cap="none" dirty="0" smtClean="0">
                <a:solidFill>
                  <a:schemeClr val="accent2"/>
                </a:solidFill>
                <a:latin typeface="Calibri" panose="020F0502020204030204" pitchFamily="34" charset="0"/>
                <a:cs typeface="Calibri" panose="020F0502020204030204" pitchFamily="34" charset="0"/>
              </a:rPr>
              <a:t>Let’s look at the programs requiring            Education and Training certification</a:t>
            </a:r>
            <a:endParaRPr lang="en-US" sz="40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1584960" y="1968137"/>
            <a:ext cx="7663543" cy="1200329"/>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Education Professions (or FACS)</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Early Childhood Education (or FACS)</a:t>
            </a:r>
          </a:p>
        </p:txBody>
      </p:sp>
    </p:spTree>
    <p:extLst>
      <p:ext uri="{BB962C8B-B14F-4D97-AF65-F5344CB8AC3E}">
        <p14:creationId xmlns:p14="http://schemas.microsoft.com/office/powerpoint/2010/main" val="85001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646" y="0"/>
            <a:ext cx="10755085" cy="1905000"/>
          </a:xfrm>
        </p:spPr>
        <p:txBody>
          <a:bodyPr>
            <a:normAutofit/>
          </a:bodyPr>
          <a:lstStyle/>
          <a:p>
            <a:pPr algn="ctr"/>
            <a:r>
              <a:rPr lang="en-US" sz="4800" cap="none" dirty="0" smtClean="0">
                <a:solidFill>
                  <a:schemeClr val="accent2"/>
                </a:solidFill>
                <a:latin typeface="Calibri" panose="020F0502020204030204" pitchFamily="34" charset="0"/>
                <a:cs typeface="Calibri" panose="020F0502020204030204" pitchFamily="34" charset="0"/>
              </a:rPr>
              <a:t>Let’s look at the programs requiring   Family and Consumer </a:t>
            </a:r>
            <a:r>
              <a:rPr lang="en-US" sz="4800" cap="none" dirty="0">
                <a:solidFill>
                  <a:schemeClr val="accent2"/>
                </a:solidFill>
                <a:latin typeface="Calibri" panose="020F0502020204030204" pitchFamily="34" charset="0"/>
                <a:cs typeface="Calibri" panose="020F0502020204030204" pitchFamily="34" charset="0"/>
              </a:rPr>
              <a:t>S</a:t>
            </a:r>
            <a:r>
              <a:rPr lang="en-US" sz="4800" cap="none" dirty="0" smtClean="0">
                <a:solidFill>
                  <a:schemeClr val="accent2"/>
                </a:solidFill>
                <a:latin typeface="Calibri" panose="020F0502020204030204" pitchFamily="34" charset="0"/>
                <a:cs typeface="Calibri" panose="020F0502020204030204" pitchFamily="34" charset="0"/>
              </a:rPr>
              <a:t>cience certification</a:t>
            </a:r>
            <a:endParaRPr lang="en-US" sz="4800" cap="none" dirty="0">
              <a:solidFill>
                <a:schemeClr val="accent2"/>
              </a:solidFill>
              <a:latin typeface="Calibri" panose="020F0502020204030204" pitchFamily="34" charset="0"/>
              <a:cs typeface="Calibri" panose="020F0502020204030204" pitchFamily="34" charset="0"/>
            </a:endParaRPr>
          </a:p>
        </p:txBody>
      </p:sp>
      <p:sp>
        <p:nvSpPr>
          <p:cNvPr id="2" name="TextBox 1"/>
          <p:cNvSpPr txBox="1"/>
          <p:nvPr/>
        </p:nvSpPr>
        <p:spPr>
          <a:xfrm>
            <a:off x="1584960" y="1968137"/>
            <a:ext cx="9022080" cy="341632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Education Professions (or ET)</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Fashion Design and Merchandising (or BM)</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Hospitality Management (or BM)</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Interior Design and Merchandising (or BM)</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Culinary (or IET)</a:t>
            </a:r>
          </a:p>
          <a:p>
            <a:pPr marL="571500" indent="-571500">
              <a:buFont typeface="Wingdings" panose="05000000000000000000" pitchFamily="2" charset="2"/>
              <a:buChar char="Ø"/>
            </a:pPr>
            <a:r>
              <a:rPr lang="en-US" sz="3600" dirty="0" smtClean="0">
                <a:latin typeface="Calibri" panose="020F0502020204030204" pitchFamily="34" charset="0"/>
                <a:cs typeface="Calibri" panose="020F0502020204030204" pitchFamily="34" charset="0"/>
              </a:rPr>
              <a:t>Early Childhood Education (or FACS)</a:t>
            </a:r>
          </a:p>
        </p:txBody>
      </p:sp>
    </p:spTree>
    <p:extLst>
      <p:ext uri="{BB962C8B-B14F-4D97-AF65-F5344CB8AC3E}">
        <p14:creationId xmlns:p14="http://schemas.microsoft.com/office/powerpoint/2010/main" val="3586451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3DEBAF10-1A7F-447E-92EE-8F0A8D529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C7B47-8D79-4E1A-80B5-7F70A543A948}">
  <ds:schemaRefs>
    <ds:schemaRef ds:uri="http://schemas.microsoft.com/sharepoint/v3/contenttype/forms"/>
  </ds:schemaRefs>
</ds:datastoreItem>
</file>

<file path=customXml/itemProps3.xml><?xml version="1.0" encoding="utf-8"?>
<ds:datastoreItem xmlns:ds="http://schemas.openxmlformats.org/officeDocument/2006/customXml" ds:itemID="{F408A8D6-033A-472B-8BEB-63B8F7C284EB}">
  <ds:schemaRef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School design</Template>
  <TotalTime>0</TotalTime>
  <Words>1605</Words>
  <Application>Microsoft Office PowerPoint</Application>
  <PresentationFormat>Widescreen</PresentationFormat>
  <Paragraphs>279</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Wingdings</vt:lpstr>
      <vt:lpstr>Mesh</vt:lpstr>
      <vt:lpstr>CTE Certification  Step-by-step</vt:lpstr>
      <vt:lpstr>There are multiple Pathways to certification</vt:lpstr>
      <vt:lpstr>FOUR STEPS WE WILL TAKE                              IN THIS PRESENTATION</vt:lpstr>
      <vt:lpstr>Let’s start with step #1</vt:lpstr>
      <vt:lpstr>The 6 areas of CTE certification</vt:lpstr>
      <vt:lpstr>Let’s look at the programs requiring           Agriculture certification</vt:lpstr>
      <vt:lpstr>Let’s look at the programs requiring               Business and Marketing certification</vt:lpstr>
      <vt:lpstr>Let’s look at the programs requiring            Education and Training certification</vt:lpstr>
      <vt:lpstr>Let’s look at the programs requiring   Family and Consumer Science certification</vt:lpstr>
      <vt:lpstr>Let’s look at the programs requiring Health certification</vt:lpstr>
      <vt:lpstr>Let’s look at the programs requiring Industrial &amp; Emerging Tech certification</vt:lpstr>
      <vt:lpstr>Industrial &amp; Emerging Tech certification </vt:lpstr>
      <vt:lpstr>Industrial &amp; Emerging Tech certification</vt:lpstr>
      <vt:lpstr>NEXT LET’s LOOK AT STEP #2</vt:lpstr>
      <vt:lpstr>There are six pathways – which one is you?</vt:lpstr>
      <vt:lpstr>There are six pathways –  which one is you?</vt:lpstr>
      <vt:lpstr>There are six pathways –  which one is you?</vt:lpstr>
      <vt:lpstr>Now let’s look at step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 we move to step #4</vt:lpstr>
      <vt:lpstr>I got my certificate!  Now what?</vt:lpstr>
      <vt:lpstr>Renewal of your certificate</vt:lpstr>
      <vt:lpstr>Do you need TO REGISTER FOR  Premier Series courses?</vt:lpstr>
      <vt:lpstr>Need Certification assistance?  Joe Grieco – Arizona Department of Education Certification office – expert in CTE certification 602-542-7412 Joe.Grieco@azed.gov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2020-10-26T20:04:56Z</dcterms:created>
  <dcterms:modified xsi:type="dcterms:W3CDTF">2020-11-12T18:11:25Z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