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3" r:id="rId2"/>
    <p:sldMasterId id="2147483735" r:id="rId3"/>
    <p:sldMasterId id="2147483759" r:id="rId4"/>
    <p:sldMasterId id="2147483783" r:id="rId5"/>
  </p:sldMasterIdLst>
  <p:notesMasterIdLst>
    <p:notesMasterId r:id="rId70"/>
  </p:notesMasterIdLst>
  <p:handoutMasterIdLst>
    <p:handoutMasterId r:id="rId71"/>
  </p:handoutMasterIdLst>
  <p:sldIdLst>
    <p:sldId id="256" r:id="rId6"/>
    <p:sldId id="394" r:id="rId7"/>
    <p:sldId id="340" r:id="rId8"/>
    <p:sldId id="396" r:id="rId9"/>
    <p:sldId id="508" r:id="rId10"/>
    <p:sldId id="350" r:id="rId11"/>
    <p:sldId id="351" r:id="rId12"/>
    <p:sldId id="397" r:id="rId13"/>
    <p:sldId id="295" r:id="rId14"/>
    <p:sldId id="275" r:id="rId15"/>
    <p:sldId id="278" r:id="rId16"/>
    <p:sldId id="280" r:id="rId17"/>
    <p:sldId id="296" r:id="rId18"/>
    <p:sldId id="282" r:id="rId19"/>
    <p:sldId id="283" r:id="rId20"/>
    <p:sldId id="347" r:id="rId21"/>
    <p:sldId id="495" r:id="rId22"/>
    <p:sldId id="496" r:id="rId23"/>
    <p:sldId id="284" r:id="rId24"/>
    <p:sldId id="352" r:id="rId25"/>
    <p:sldId id="505" r:id="rId26"/>
    <p:sldId id="353" r:id="rId27"/>
    <p:sldId id="354" r:id="rId28"/>
    <p:sldId id="497" r:id="rId29"/>
    <p:sldId id="492" r:id="rId30"/>
    <p:sldId id="498" r:id="rId31"/>
    <p:sldId id="499" r:id="rId32"/>
    <p:sldId id="500" r:id="rId33"/>
    <p:sldId id="490" r:id="rId34"/>
    <p:sldId id="409" r:id="rId35"/>
    <p:sldId id="419" r:id="rId36"/>
    <p:sldId id="398" r:id="rId37"/>
    <p:sldId id="322" r:id="rId38"/>
    <p:sldId id="323" r:id="rId39"/>
    <p:sldId id="439" r:id="rId40"/>
    <p:sldId id="400" r:id="rId41"/>
    <p:sldId id="437" r:id="rId42"/>
    <p:sldId id="401" r:id="rId43"/>
    <p:sldId id="325" r:id="rId44"/>
    <p:sldId id="429" r:id="rId45"/>
    <p:sldId id="431" r:id="rId46"/>
    <p:sldId id="324" r:id="rId47"/>
    <p:sldId id="372" r:id="rId48"/>
    <p:sldId id="330" r:id="rId49"/>
    <p:sldId id="432" r:id="rId50"/>
    <p:sldId id="328" r:id="rId51"/>
    <p:sldId id="438" r:id="rId52"/>
    <p:sldId id="369" r:id="rId53"/>
    <p:sldId id="371" r:id="rId54"/>
    <p:sldId id="370" r:id="rId55"/>
    <p:sldId id="319" r:id="rId56"/>
    <p:sldId id="418" r:id="rId57"/>
    <p:sldId id="335" r:id="rId58"/>
    <p:sldId id="491" r:id="rId59"/>
    <p:sldId id="494" r:id="rId60"/>
    <p:sldId id="336" r:id="rId61"/>
    <p:sldId id="493" r:id="rId62"/>
    <p:sldId id="470" r:id="rId63"/>
    <p:sldId id="357" r:id="rId64"/>
    <p:sldId id="338" r:id="rId65"/>
    <p:sldId id="356" r:id="rId66"/>
    <p:sldId id="481" r:id="rId67"/>
    <p:sldId id="477" r:id="rId68"/>
    <p:sldId id="502" r:id="rId69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71" autoAdjust="0"/>
  </p:normalViewPr>
  <p:slideViewPr>
    <p:cSldViewPr>
      <p:cViewPr varScale="1">
        <p:scale>
          <a:sx n="97" d="100"/>
          <a:sy n="97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microsoft.com/office/2015/10/relationships/revisionInfo" Target="revisionInfo.xml"/><Relationship Id="rId7" Type="http://schemas.openxmlformats.org/officeDocument/2006/relationships/slide" Target="slides/slide2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879A86-9587-41AB-9E2D-0ADD61B299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4D525-E370-45CA-974E-DDE0BF2BF6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DA219-B4A4-434C-8C13-05CD1A244FC0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3DD01-C3D4-4561-A091-050386FCC6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DC012-4595-411C-AEBB-0475E7B553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C8ADD-99BF-45A4-A274-1972EAEF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45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A0EF072-3BDE-4C52-9E82-04CE7E70044C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528B4BC-853F-4841-BD69-C94118D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9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8B4BC-853F-4841-BD69-C94118D6BB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6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8B4BC-853F-4841-BD69-C94118D6B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761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74A45-29EC-4915-A3B3-90DA0237A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36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74A45-29EC-4915-A3B3-90DA0237A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22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890FA-4CC7-4B7D-BE2D-6258E87828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17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74A45-29EC-4915-A3B3-90DA0237A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5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74A45-29EC-4915-A3B3-90DA0237A10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02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74A45-29EC-4915-A3B3-90DA0237A10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0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9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417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7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5677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5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16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73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9E1A-E145-4713-AF5A-BEF5E9CF4D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336C-FA23-491F-9234-6FC9538B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5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9E1A-E145-4713-AF5A-BEF5E9CF4D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336C-FA23-491F-9234-6FC9538B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53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9E1A-E145-4713-AF5A-BEF5E9CF4D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336C-FA23-491F-9234-6FC9538B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2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67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9E1A-E145-4713-AF5A-BEF5E9CF4D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336C-FA23-491F-9234-6FC9538B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36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9E1A-E145-4713-AF5A-BEF5E9CF4D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336C-FA23-491F-9234-6FC9538B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86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9E1A-E145-4713-AF5A-BEF5E9CF4D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336C-FA23-491F-9234-6FC9538B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5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9E1A-E145-4713-AF5A-BEF5E9CF4D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336C-FA23-491F-9234-6FC9538B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66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9E1A-E145-4713-AF5A-BEF5E9CF4D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336C-FA23-491F-9234-6FC9538B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47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9E1A-E145-4713-AF5A-BEF5E9CF4D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336C-FA23-491F-9234-6FC9538B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8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9E1A-E145-4713-AF5A-BEF5E9CF4D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336C-FA23-491F-9234-6FC9538B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9E1A-E145-4713-AF5A-BEF5E9CF4D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336C-FA23-491F-9234-6FC9538B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9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1D7-DA63-4A15-8CBD-E85042E6C5D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7F8-AFAD-4924-A69E-A2FC57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58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1D7-DA63-4A15-8CBD-E85042E6C5D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7F8-AFAD-4924-A69E-A2FC57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4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02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1D7-DA63-4A15-8CBD-E85042E6C5D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7F8-AFAD-4924-A69E-A2FC57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04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1D7-DA63-4A15-8CBD-E85042E6C5D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7F8-AFAD-4924-A69E-A2FC57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1D7-DA63-4A15-8CBD-E85042E6C5D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7F8-AFAD-4924-A69E-A2FC57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97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1D7-DA63-4A15-8CBD-E85042E6C5D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7F8-AFAD-4924-A69E-A2FC57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90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1D7-DA63-4A15-8CBD-E85042E6C5D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7F8-AFAD-4924-A69E-A2FC57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89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1D7-DA63-4A15-8CBD-E85042E6C5D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7F8-AFAD-4924-A69E-A2FC57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26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1D7-DA63-4A15-8CBD-E85042E6C5D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7F8-AFAD-4924-A69E-A2FC57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80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1D7-DA63-4A15-8CBD-E85042E6C5D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7F8-AFAD-4924-A69E-A2FC57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07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21D7-DA63-4A15-8CBD-E85042E6C5D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7F8-AFAD-4924-A69E-A2FC57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36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E8C38-1094-400E-B6CF-E939C48D9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4B6D2-4D8B-4FF8-B2B6-1BEDF8DF6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50B77-5BBB-49FE-A51E-447A84B2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10B4E-B9A5-47D1-9107-DF750D8B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8A88F-8D00-453B-9FBB-E203CCF5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7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79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16B7C-64CF-4406-AE5B-DAA42F4A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D1B54-1E16-4001-8C20-ACAEB59E8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6E1F7-09EB-4F30-8B5B-DBEA25C8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6EAA0-4C2B-44D1-AC45-160276A1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9B4B9-DD40-4981-B154-A2067BF1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43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804B-E10E-4254-8874-046C0C4C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A7EE-09C4-4055-8517-9B3B18C6F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57B8F-DB98-414A-BF01-7B2D4BC0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CAC00-DF97-4BF6-8CAB-AC3B6297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89881-E672-4400-9254-51FA94A5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37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E714-4127-4A5B-B09F-58801009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B27BF-F347-4E3F-A3D2-07D10E12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DF473-3EFD-4CD3-9F6F-82456A842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2C634-B16B-41C7-9D72-74E44F24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1579E-EF98-4115-9F8F-625EAC69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6E082-B870-492C-B26C-DD420034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83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BA55-9DF5-4B96-9B7D-9788439B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0767-E1A5-4BE0-B7C9-783B5367B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A33C2-CBB1-43C1-B520-B2C396E40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A31DE-9340-419A-A640-B7E8018E8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34B77-5E3F-4EAC-BBB1-97F36EEB9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BBABC7-3DFF-440A-837C-60F986B8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43A38D-7EE2-42A4-BF11-D5629B43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04DCE-CFD0-4B48-824C-1C38B9D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90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D971-B9BD-4FFB-B175-2EFF500F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9E249-AB03-4C1B-9B58-B0ABCB7DF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C69FF-7D91-432F-A4D6-55CA22BC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8CDD1-D630-48AB-B003-A03A262F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11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96EFA8-8005-4841-90C7-4662F718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8B8F0-0250-43D0-8214-5ADDAEF7D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30585-BDE1-4414-811F-D573DBF2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50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AA05-C365-4D78-A7A9-F58E1FF7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E4253-C535-4D9A-ACD4-37A4A00B5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6E029-1B1D-48DE-8617-3442CCAB5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DBBF3-D824-4A54-9D00-3845ED9B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BD808-EEE3-4356-A2E3-54CDC7B4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E82F6-856D-4A84-ABDB-2CB03E63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19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67DFB-064D-4348-A6F2-75EF0FCE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BC6416-978C-400D-B1EB-070BFE023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836A3-180F-46A5-9FC8-AADBCB8AB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742E4-D750-4F9F-A6A9-AC1BCAAE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5D593-FEDF-4CC8-83DC-05A79E87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F3890-05E4-4528-A341-34465240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83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BA31-71E9-4AF7-89AB-CE65F70D4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786B1-761E-492D-9F2D-A3E84747B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7E7B6-C02B-4C50-8633-DD974C0D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402AC-127A-482A-8523-39ED9DBE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DBE1A-7CA8-4356-8253-FD36E959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2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AF75E-C96E-4D25-A9B4-5F65FD1BC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02888-E97B-4E2B-BC8D-03B7CC1D4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E11BF-2848-406E-A1B3-2B071BD3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3116-2735-47CA-BB83-1D24DA3F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0C67D-CC71-4621-9858-FD7CB4A5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97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13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5486400"/>
            <a:ext cx="8077200" cy="990600"/>
          </a:xfr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5068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674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2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953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054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006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502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82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84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5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501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709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85800"/>
          </a:xfrm>
          <a:solidFill>
            <a:srgbClr val="00206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85800"/>
          </a:xfrm>
          <a:solidFill>
            <a:srgbClr val="00206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412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85800"/>
          </a:xfrm>
          <a:solidFill>
            <a:srgbClr val="FFC00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85800"/>
          </a:xfrm>
          <a:solidFill>
            <a:srgbClr val="FFC00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593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85800"/>
          </a:xfrm>
          <a:solidFill>
            <a:srgbClr val="C0000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85800"/>
          </a:xfrm>
          <a:solidFill>
            <a:srgbClr val="C0000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53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85800"/>
          </a:xfrm>
          <a:solidFill>
            <a:srgbClr val="00206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399"/>
            <a:ext cx="4040188" cy="3886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85800"/>
          </a:xfrm>
          <a:solidFill>
            <a:srgbClr val="00206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399"/>
            <a:ext cx="4041775" cy="3886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790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85800"/>
          </a:xfrm>
          <a:solidFill>
            <a:srgbClr val="00206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399"/>
            <a:ext cx="4040188" cy="3886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85800"/>
          </a:xfrm>
          <a:solidFill>
            <a:srgbClr val="00206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399"/>
            <a:ext cx="4041775" cy="3886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433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85800"/>
          </a:xfrm>
          <a:solidFill>
            <a:srgbClr val="00206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399"/>
            <a:ext cx="4040188" cy="3886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85800"/>
          </a:xfrm>
          <a:solidFill>
            <a:srgbClr val="00206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399"/>
            <a:ext cx="4041775" cy="3886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21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85800"/>
          </a:xfrm>
          <a:solidFill>
            <a:srgbClr val="FFC00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399"/>
            <a:ext cx="4040188" cy="3886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85800"/>
          </a:xfrm>
          <a:solidFill>
            <a:srgbClr val="FFC00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399"/>
            <a:ext cx="4041775" cy="3886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8614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85800"/>
          </a:xfrm>
          <a:solidFill>
            <a:srgbClr val="FFC00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399"/>
            <a:ext cx="4040188" cy="3886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85800"/>
          </a:xfrm>
          <a:solidFill>
            <a:srgbClr val="FFC00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399"/>
            <a:ext cx="4041775" cy="3886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67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85800"/>
          </a:xfrm>
          <a:solidFill>
            <a:srgbClr val="FFC00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399"/>
            <a:ext cx="4040188" cy="3886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85800"/>
          </a:xfrm>
          <a:solidFill>
            <a:srgbClr val="FFC000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399"/>
            <a:ext cx="4041775" cy="3886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3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852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1143000"/>
            <a:ext cx="2286000" cy="1219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2060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362199"/>
            <a:ext cx="2286000" cy="4495801"/>
          </a:xfr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0" y="1371600"/>
            <a:ext cx="65532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96416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1143000"/>
            <a:ext cx="2286000" cy="1219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2060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362199"/>
            <a:ext cx="2286000" cy="3657601"/>
          </a:xfr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0" y="1371600"/>
            <a:ext cx="655320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621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1143000"/>
            <a:ext cx="2286000" cy="1219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2060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362199"/>
            <a:ext cx="2286000" cy="3657601"/>
          </a:xfr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0" y="1371600"/>
            <a:ext cx="655320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557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1143000"/>
            <a:ext cx="2286000" cy="1219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2060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362199"/>
            <a:ext cx="2286000" cy="3657601"/>
          </a:xfr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0" y="1371600"/>
            <a:ext cx="655320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670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43000"/>
            <a:ext cx="2286000" cy="1219200"/>
          </a:xfr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371600"/>
            <a:ext cx="655320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362199"/>
            <a:ext cx="2286000" cy="3657601"/>
          </a:xfr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228600" y="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C000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31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7478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194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228600" y="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C000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392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1"/>
            <a:ext cx="8229600" cy="4571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03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1"/>
            <a:ext cx="2057400" cy="4648200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6019800" cy="47244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1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9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676400"/>
            <a:ext cx="8839200" cy="487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152400" y="20273"/>
            <a:ext cx="6324600" cy="1219200"/>
          </a:xfrm>
          <a:prstGeom prst="rect">
            <a:avLst/>
          </a:prstGeom>
        </p:spPr>
        <p:txBody>
          <a:bodyPr lIns="89879" tIns="44940" rIns="89879" bIns="44940" anchor="ctr"/>
          <a:lstStyle>
            <a:lvl1pPr marL="168524" indent="0"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69075"/>
            <a:ext cx="609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EA195-87AA-4DD6-9FAE-2012514B0F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137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/>
          <p:cNvSpPr>
            <a:spLocks noGrp="1"/>
          </p:cNvSpPr>
          <p:nvPr>
            <p:ph type="title"/>
          </p:nvPr>
        </p:nvSpPr>
        <p:spPr>
          <a:xfrm>
            <a:off x="76200" y="0"/>
            <a:ext cx="6324600" cy="1219200"/>
          </a:xfrm>
          <a:prstGeom prst="rect">
            <a:avLst/>
          </a:prstGeom>
        </p:spPr>
        <p:txBody>
          <a:bodyPr lIns="89879" tIns="44940" rIns="89879" bIns="44940" anchor="ctr"/>
          <a:lstStyle>
            <a:lvl1pPr marL="168524" indent="0"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69075"/>
            <a:ext cx="609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42CD7-2E52-4320-A69C-FD8DA5970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6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1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9A520-05FB-48A2-8657-723A5505688E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4A9448-E672-40CB-97EF-A08FA73D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9E1A-E145-4713-AF5A-BEF5E9CF4D13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7336C-FA23-491F-9234-6FC9538B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2FA02-46C1-4DBD-8A4C-0A5C4292EF75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63945-E59B-4F00-AEDC-B722B1853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FDC20-2C93-461C-8A94-50FAF5D6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3139-D4EB-4EF8-95BD-FE6054749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370A0-E1A9-4FF3-92A2-D94A3C64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A681E-993E-43D4-BF95-9A4735B1B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A0342-78EB-40FB-A59D-0AE572E6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4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"/>
            <a:ext cx="1292352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  <p:sldLayoutId id="2147483808" r:id="rId25"/>
    <p:sldLayoutId id="2147483809" r:id="rId26"/>
    <p:sldLayoutId id="2147483810" r:id="rId27"/>
    <p:sldLayoutId id="2147483811" r:id="rId28"/>
    <p:sldLayoutId id="2147483812" r:id="rId29"/>
    <p:sldLayoutId id="2147483813" r:id="rId30"/>
    <p:sldLayoutId id="2147483814" r:id="rId31"/>
    <p:sldLayoutId id="2147483815" r:id="rId3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i="0" u="none" kern="1200">
          <a:solidFill>
            <a:srgbClr val="FFC000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2404534"/>
            <a:ext cx="6934200" cy="164630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2060"/>
                </a:solidFill>
                <a:latin typeface="Bauhaus 93" panose="04030905020B02020C02" pitchFamily="82" charset="0"/>
              </a:rPr>
              <a:t>CTE  </a:t>
            </a:r>
            <a:r>
              <a:rPr lang="en-US" dirty="0">
                <a:solidFill>
                  <a:schemeClr val="accent2"/>
                </a:solidFill>
                <a:latin typeface="Bauhaus 93" panose="04030905020B02020C02" pitchFamily="82" charset="0"/>
              </a:rPr>
              <a:t>101</a:t>
            </a:r>
            <a:br>
              <a:rPr lang="en-US" dirty="0">
                <a:solidFill>
                  <a:srgbClr val="002060"/>
                </a:solidFill>
                <a:latin typeface="Bauhaus 93" panose="04030905020B02020C02" pitchFamily="82" charset="0"/>
              </a:rPr>
            </a:b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For New Directors</a:t>
            </a:r>
          </a:p>
        </p:txBody>
      </p:sp>
      <p:pic>
        <p:nvPicPr>
          <p:cNvPr id="4" name="Picture 3" descr="C:\Users\pellis\Pictures\AZEDlogo_we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1"/>
            <a:ext cx="6477000" cy="96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57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543800" cy="9906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How are Perkins Funds Allocated?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001000" cy="29718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District allocations based on census data:</a:t>
            </a:r>
          </a:p>
          <a:p>
            <a:pPr lvl="1"/>
            <a:r>
              <a:rPr lang="en-US" sz="2400" b="1" dirty="0"/>
              <a:t>5-17 year olds residing in district (30%)</a:t>
            </a:r>
          </a:p>
          <a:p>
            <a:pPr lvl="1"/>
            <a:r>
              <a:rPr lang="en-US" sz="2400" b="1" dirty="0"/>
              <a:t>5-17 year olds below poverty level residing in district (70%)</a:t>
            </a:r>
          </a:p>
          <a:p>
            <a:pPr lvl="1"/>
            <a:r>
              <a:rPr lang="en-US" sz="2400" b="1" dirty="0">
                <a:highlight>
                  <a:srgbClr val="FFFF00"/>
                </a:highlight>
              </a:rPr>
              <a:t>Perkins funds are NOT affected by school enrollment, CTE enrollment, or number of CTE programs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496E78-6540-422C-9AFF-BE49EF5F28A8}"/>
              </a:ext>
            </a:extLst>
          </p:cNvPr>
          <p:cNvSpPr txBox="1"/>
          <p:nvPr/>
        </p:nvSpPr>
        <p:spPr>
          <a:xfrm>
            <a:off x="609599" y="5029200"/>
            <a:ext cx="6400801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				                </a:t>
            </a:r>
            <a:r>
              <a:rPr lang="en-US" sz="2400" b="1" u="sng" dirty="0">
                <a:solidFill>
                  <a:srgbClr val="FF0000"/>
                </a:solidFill>
              </a:rPr>
              <a:t>NOTE</a:t>
            </a:r>
          </a:p>
          <a:p>
            <a:r>
              <a:rPr lang="en-US" sz="2400" dirty="0"/>
              <a:t>-Perkins funding is supplemental </a:t>
            </a:r>
          </a:p>
          <a:p>
            <a:r>
              <a:rPr lang="en-US" sz="2400" dirty="0"/>
              <a:t>-LEA (district) must provide the main source of funding CTE programs</a:t>
            </a:r>
          </a:p>
        </p:txBody>
      </p:sp>
    </p:spTree>
    <p:extLst>
      <p:ext uri="{BB962C8B-B14F-4D97-AF65-F5344CB8AC3E}">
        <p14:creationId xmlns:p14="http://schemas.microsoft.com/office/powerpoint/2010/main" val="383458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36814" cy="762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Perkins Spending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010400" cy="4287383"/>
          </a:xfrm>
        </p:spPr>
        <p:txBody>
          <a:bodyPr>
            <a:noAutofit/>
          </a:bodyPr>
          <a:lstStyle/>
          <a:p>
            <a:r>
              <a:rPr lang="en-US" sz="2400" b="1" dirty="0"/>
              <a:t>All expenditures must support 1 or more of the objectives </a:t>
            </a:r>
            <a:r>
              <a:rPr lang="en-US" sz="2400" b="1" dirty="0">
                <a:solidFill>
                  <a:srgbClr val="FF0000"/>
                </a:solidFill>
              </a:rPr>
              <a:t>AND</a:t>
            </a:r>
            <a:r>
              <a:rPr lang="en-US" sz="2400" b="1" dirty="0"/>
              <a:t> be CTE program specific</a:t>
            </a:r>
          </a:p>
          <a:p>
            <a:r>
              <a:rPr lang="en-US" sz="2400" b="1" dirty="0"/>
              <a:t>Expenditures must be supplementing NOT supplanting</a:t>
            </a:r>
          </a:p>
          <a:p>
            <a:r>
              <a:rPr lang="en-US" sz="2400" b="1" dirty="0"/>
              <a:t>All expenditures must be approved by GPS prior to expending </a:t>
            </a:r>
          </a:p>
          <a:p>
            <a:r>
              <a:rPr lang="en-US" sz="2400" b="1" dirty="0"/>
              <a:t>Project runs from July 1 to September 30</a:t>
            </a:r>
            <a:r>
              <a:rPr lang="en-US" sz="2400" b="1" baseline="30000" dirty="0"/>
              <a:t>th</a:t>
            </a:r>
            <a:r>
              <a:rPr lang="en-US" sz="2400" b="1" dirty="0"/>
              <a:t> (</a:t>
            </a:r>
            <a:r>
              <a:rPr lang="en-US" sz="2400" b="1" dirty="0">
                <a:solidFill>
                  <a:srgbClr val="FF0000"/>
                </a:solidFill>
              </a:rPr>
              <a:t>15 months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Perkins funds </a:t>
            </a:r>
            <a:r>
              <a:rPr lang="en-US" sz="2400" b="1" dirty="0">
                <a:highlight>
                  <a:srgbClr val="FFFF00"/>
                </a:highlight>
              </a:rPr>
              <a:t>cannot be carried </a:t>
            </a:r>
            <a:r>
              <a:rPr lang="en-US" sz="2400" b="1" dirty="0"/>
              <a:t>over to next year.  </a:t>
            </a:r>
          </a:p>
        </p:txBody>
      </p:sp>
    </p:spTree>
    <p:extLst>
      <p:ext uri="{BB962C8B-B14F-4D97-AF65-F5344CB8AC3E}">
        <p14:creationId xmlns:p14="http://schemas.microsoft.com/office/powerpoint/2010/main" val="347637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Not Allowed for Perkins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391400" cy="5105400"/>
          </a:xfrm>
        </p:spPr>
        <p:txBody>
          <a:bodyPr>
            <a:normAutofit/>
          </a:bodyPr>
          <a:lstStyle/>
          <a:p>
            <a:r>
              <a:rPr lang="en-US" sz="2400" b="1" dirty="0"/>
              <a:t>Alcohol</a:t>
            </a:r>
          </a:p>
          <a:p>
            <a:r>
              <a:rPr lang="en-US" sz="2400" b="1" dirty="0"/>
              <a:t>Any entertainment costs (can pay for registration and travel ONLY)</a:t>
            </a:r>
          </a:p>
          <a:p>
            <a:r>
              <a:rPr lang="en-US" sz="2400" b="1" dirty="0"/>
              <a:t>Food (outside of per diem or instructional use)</a:t>
            </a:r>
          </a:p>
          <a:p>
            <a:r>
              <a:rPr lang="en-US" sz="2400" b="1" dirty="0">
                <a:highlight>
                  <a:srgbClr val="00FFFF"/>
                </a:highlight>
              </a:rPr>
              <a:t>Awards/Memorabilia</a:t>
            </a:r>
          </a:p>
          <a:p>
            <a:r>
              <a:rPr lang="en-US" sz="2400" b="1" dirty="0">
                <a:highlight>
                  <a:srgbClr val="00FFFF"/>
                </a:highlight>
              </a:rPr>
              <a:t>Individual Memberships to Organizations</a:t>
            </a:r>
          </a:p>
          <a:p>
            <a:r>
              <a:rPr lang="en-US" sz="2400" b="1" dirty="0">
                <a:highlight>
                  <a:srgbClr val="00FFFF"/>
                </a:highlight>
              </a:rPr>
              <a:t>7</a:t>
            </a:r>
            <a:r>
              <a:rPr lang="en-US" sz="2400" b="1" baseline="30000" dirty="0">
                <a:highlight>
                  <a:srgbClr val="00FFFF"/>
                </a:highlight>
              </a:rPr>
              <a:t>th</a:t>
            </a:r>
            <a:r>
              <a:rPr lang="en-US" sz="2400" b="1" dirty="0">
                <a:highlight>
                  <a:srgbClr val="00FFFF"/>
                </a:highlight>
              </a:rPr>
              <a:t> and 8</a:t>
            </a:r>
            <a:r>
              <a:rPr lang="en-US" sz="2400" b="1" baseline="30000" dirty="0">
                <a:highlight>
                  <a:srgbClr val="00FFFF"/>
                </a:highlight>
              </a:rPr>
              <a:t>th</a:t>
            </a:r>
            <a:r>
              <a:rPr lang="en-US" sz="2400" b="1" dirty="0">
                <a:highlight>
                  <a:srgbClr val="00FFFF"/>
                </a:highlight>
              </a:rPr>
              <a:t> grade staff salaries or equipment</a:t>
            </a:r>
          </a:p>
          <a:p>
            <a:r>
              <a:rPr lang="en-US" sz="2400" b="1" dirty="0">
                <a:solidFill>
                  <a:srgbClr val="FF0000"/>
                </a:solidFill>
                <a:highlight>
                  <a:srgbClr val="00FFFF"/>
                </a:highlight>
              </a:rPr>
              <a:t>General </a:t>
            </a:r>
            <a:r>
              <a:rPr lang="en-US" sz="2400" b="1" dirty="0">
                <a:highlight>
                  <a:srgbClr val="00FFFF"/>
                </a:highlight>
              </a:rPr>
              <a:t>classroom supplies and furniture</a:t>
            </a:r>
          </a:p>
          <a:p>
            <a:r>
              <a:rPr lang="en-US" sz="2400" b="1" dirty="0">
                <a:highlight>
                  <a:srgbClr val="00FFFF"/>
                </a:highlight>
              </a:rPr>
              <a:t>Required textbooks </a:t>
            </a:r>
          </a:p>
          <a:p>
            <a:r>
              <a:rPr lang="en-US" sz="2400" b="1" dirty="0">
                <a:highlight>
                  <a:srgbClr val="FFFF00"/>
                </a:highlight>
              </a:rPr>
              <a:t>Promotional items or promotional advertising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5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0D29CEC-55D7-4A67-ADAF-D0F9BACE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1" y="5767886"/>
            <a:ext cx="990600" cy="6351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2003" y="990600"/>
            <a:ext cx="4538198" cy="30602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1" dirty="0"/>
              <a:t>CTE </a:t>
            </a:r>
            <a:br>
              <a:rPr lang="en-US" sz="5400" b="1" dirty="0"/>
            </a:br>
            <a:r>
              <a:rPr lang="en-US" sz="5400" b="1" dirty="0"/>
              <a:t>State Priority Funding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47462" y="4050833"/>
            <a:ext cx="3308040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What do we get and how can we use it?  </a:t>
            </a:r>
          </a:p>
        </p:txBody>
      </p:sp>
      <p:pic>
        <p:nvPicPr>
          <p:cNvPr id="17" name="Picture 3" descr="C:\Users\jrobert\AppData\Local\Microsoft\Windows\Temporary Internet Files\Content.IE5\EJWOUOWN\money[1].jpg">
            <a:extLst>
              <a:ext uri="{FF2B5EF4-FFF2-40B4-BE49-F238E27FC236}">
                <a16:creationId xmlns:a16="http://schemas.microsoft.com/office/drawing/2014/main" id="{7A8BC405-66A4-44C4-A202-218D4EB1E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03" y="3222116"/>
            <a:ext cx="2209800" cy="24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306234" cy="1143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State Priority Funding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162800" cy="4953000"/>
          </a:xfrm>
        </p:spPr>
        <p:txBody>
          <a:bodyPr>
            <a:normAutofit/>
          </a:bodyPr>
          <a:lstStyle/>
          <a:p>
            <a:r>
              <a:rPr lang="en-US" sz="2400" b="1" dirty="0"/>
              <a:t>State Priority funding comes through the Priority Programs State Vocational Block Grant</a:t>
            </a:r>
          </a:p>
          <a:p>
            <a:r>
              <a:rPr lang="en-US" sz="2400" b="1" dirty="0"/>
              <a:t>Now called </a:t>
            </a:r>
            <a:r>
              <a:rPr lang="en-US" sz="2400" b="1" dirty="0" err="1"/>
              <a:t>CTE</a:t>
            </a:r>
            <a:r>
              <a:rPr lang="en-US" sz="2400" b="1" dirty="0"/>
              <a:t> State Priority Grant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Vocational Education-State Block Grant</a:t>
            </a:r>
            <a:endParaRPr lang="en-US" sz="24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lvl="1"/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Maintenance of Effort (MOE) funds to qualify for Federal Perkins funding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BE7AF-E8E2-4D99-903E-FF33EA81D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34" y="5943600"/>
            <a:ext cx="798645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5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is Priority Funding Determined?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23" y="1371600"/>
            <a:ext cx="8153400" cy="4648200"/>
          </a:xfrm>
        </p:spPr>
        <p:txBody>
          <a:bodyPr>
            <a:normAutofit/>
          </a:bodyPr>
          <a:lstStyle/>
          <a:p>
            <a:r>
              <a:rPr lang="en-US" sz="2400" b="1" dirty="0"/>
              <a:t>Funding is based on two items: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en-US" sz="2400" b="1" dirty="0"/>
              <a:t>Number of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11</a:t>
            </a:r>
            <a:r>
              <a:rPr lang="en-US" sz="2400" b="1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th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and 12</a:t>
            </a:r>
            <a:r>
              <a:rPr lang="en-US" sz="2400" b="1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th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/>
              <a:t>grade students enrolled in CTE </a:t>
            </a:r>
            <a:r>
              <a:rPr lang="en-US" sz="2400" b="1" u="sng" dirty="0">
                <a:solidFill>
                  <a:srgbClr val="92D050"/>
                </a:solidFill>
              </a:rPr>
              <a:t>approved</a:t>
            </a:r>
            <a:r>
              <a:rPr lang="en-US" sz="2400" b="1" dirty="0"/>
              <a:t> classes (40</a:t>
            </a:r>
            <a:r>
              <a:rPr lang="en-US" sz="2400" b="1" baseline="30000" dirty="0"/>
              <a:t>th</a:t>
            </a:r>
            <a:r>
              <a:rPr lang="en-US" sz="2400" b="1" dirty="0"/>
              <a:t> and 100</a:t>
            </a:r>
            <a:r>
              <a:rPr lang="en-US" sz="2400" b="1" baseline="30000" dirty="0"/>
              <a:t>th</a:t>
            </a:r>
            <a:r>
              <a:rPr lang="en-US" sz="2400" b="1" dirty="0"/>
              <a:t> day enrollment)</a:t>
            </a:r>
          </a:p>
          <a:p>
            <a:pPr lvl="2"/>
            <a:r>
              <a:rPr lang="en-US" sz="2400" b="1" dirty="0"/>
              <a:t>75% of funding comes from this calculation</a:t>
            </a:r>
          </a:p>
          <a:p>
            <a:pPr marL="914400" lvl="2" indent="0">
              <a:buNone/>
            </a:pPr>
            <a:endParaRPr lang="en-US" sz="2400" b="1" dirty="0"/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2.</a:t>
            </a:r>
            <a:r>
              <a:rPr lang="en-US" sz="2400" b="1" dirty="0"/>
              <a:t> </a:t>
            </a:r>
            <a:r>
              <a:rPr lang="en-US" sz="2400" b="1" dirty="0">
                <a:highlight>
                  <a:srgbClr val="FFFF00"/>
                </a:highlight>
              </a:rPr>
              <a:t>Related placements</a:t>
            </a:r>
            <a:r>
              <a:rPr lang="en-US" sz="2400" b="1" dirty="0"/>
              <a:t>-if student placed in work, military or school which was related to CTE program.  </a:t>
            </a:r>
          </a:p>
          <a:p>
            <a:pPr lvl="2"/>
            <a:r>
              <a:rPr lang="en-US" sz="2400" b="1" dirty="0"/>
              <a:t>25% of funding comes from </a:t>
            </a:r>
            <a:r>
              <a:rPr lang="en-US" sz="2400" b="1" dirty="0">
                <a:highlight>
                  <a:srgbClr val="FFFF00"/>
                </a:highlight>
              </a:rPr>
              <a:t>related placements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8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3" y="304800"/>
            <a:ext cx="8541327" cy="1981199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are components of an approved program?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   </a:t>
            </a:r>
            <a:r>
              <a:rPr lang="en-US" sz="3200" b="1" dirty="0">
                <a:solidFill>
                  <a:srgbClr val="92D050"/>
                </a:solidFill>
                <a:highlight>
                  <a:srgbClr val="FFFF00"/>
                </a:highlight>
                <a:latin typeface="+mn-lt"/>
              </a:rPr>
              <a:t>Approved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program has- certified instructor, placement, concentrator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73" y="2514600"/>
            <a:ext cx="7474527" cy="3429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/>
              <a:t>1.</a:t>
            </a:r>
            <a:r>
              <a:rPr lang="en-US" sz="2400" b="1" dirty="0"/>
              <a:t> </a:t>
            </a:r>
            <a:r>
              <a:rPr lang="en-US" sz="2600" b="1" dirty="0"/>
              <a:t>Funding</a:t>
            </a:r>
            <a:r>
              <a:rPr lang="en-US" sz="2600" b="1" dirty="0">
                <a:solidFill>
                  <a:srgbClr val="FF0000"/>
                </a:solidFill>
              </a:rPr>
              <a:t>*</a:t>
            </a:r>
            <a:r>
              <a:rPr lang="en-US" sz="2600" b="1" dirty="0"/>
              <a:t> cannot be provided without </a:t>
            </a:r>
            <a:r>
              <a:rPr lang="en-US" sz="2600" b="1" dirty="0">
                <a:solidFill>
                  <a:srgbClr val="00B050"/>
                </a:solidFill>
                <a:highlight>
                  <a:srgbClr val="FFFF00"/>
                </a:highlight>
              </a:rPr>
              <a:t>one concentrator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/>
              <a:t>in that course’s program, unless that</a:t>
            </a:r>
          </a:p>
          <a:p>
            <a:pPr marL="0" indent="0">
              <a:buNone/>
            </a:pPr>
            <a:r>
              <a:rPr lang="en-US" sz="2600" dirty="0"/>
              <a:t>	-course’s program is new and still in its </a:t>
            </a:r>
            <a:r>
              <a:rPr lang="en-US" sz="2600" b="1" dirty="0">
                <a:solidFill>
                  <a:srgbClr val="00B050"/>
                </a:solidFill>
              </a:rPr>
              <a:t>3-year grace period</a:t>
            </a:r>
            <a:r>
              <a:rPr lang="en-US" sz="2600" dirty="0"/>
              <a:t>. A new program has 3 years from the date of birth(new) to produce concentrators. </a:t>
            </a:r>
          </a:p>
          <a:p>
            <a:pPr marL="0" indent="0">
              <a:buNone/>
            </a:pPr>
            <a:r>
              <a:rPr lang="en-US" sz="2600" b="1" dirty="0">
                <a:solidFill>
                  <a:prstClr val="black"/>
                </a:solidFill>
              </a:rPr>
              <a:t>2. Funding</a:t>
            </a:r>
            <a:r>
              <a:rPr lang="en-US" sz="2600" b="1" dirty="0">
                <a:solidFill>
                  <a:srgbClr val="FF0000"/>
                </a:solidFill>
              </a:rPr>
              <a:t>*</a:t>
            </a:r>
            <a:r>
              <a:rPr lang="en-US" sz="2600" b="1" dirty="0">
                <a:solidFill>
                  <a:prstClr val="black"/>
                </a:solidFill>
              </a:rPr>
              <a:t> cannot be provided without </a:t>
            </a:r>
            <a:r>
              <a:rPr lang="en-US" sz="2600" b="1" dirty="0">
                <a:solidFill>
                  <a:srgbClr val="00B050"/>
                </a:solidFill>
                <a:highlight>
                  <a:srgbClr val="FFFF00"/>
                </a:highlight>
              </a:rPr>
              <a:t>one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>
                <a:solidFill>
                  <a:srgbClr val="00B050"/>
                </a:solidFill>
                <a:highlight>
                  <a:srgbClr val="FFFF00"/>
                </a:highlight>
              </a:rPr>
              <a:t>placement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>
                <a:solidFill>
                  <a:prstClr val="black"/>
                </a:solidFill>
              </a:rPr>
              <a:t>in that course’s program, unless that</a:t>
            </a: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</a:rPr>
              <a:t>	-course’s program is new and still in its </a:t>
            </a:r>
            <a:r>
              <a:rPr lang="en-US" sz="2600" b="1" dirty="0">
                <a:solidFill>
                  <a:srgbClr val="00B050"/>
                </a:solidFill>
              </a:rPr>
              <a:t>4-year grace period</a:t>
            </a:r>
            <a:r>
              <a:rPr lang="en-US" sz="2600" dirty="0">
                <a:solidFill>
                  <a:prstClr val="black"/>
                </a:solidFill>
              </a:rPr>
              <a:t>. A new program has 4 years from the date of birth(new) to produce placement.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         * Funding for Priority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560868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**Exemption- one very 5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B06D8-1CF5-4745-ADB8-74A7F70A23BA}"/>
              </a:ext>
            </a:extLst>
          </p:cNvPr>
          <p:cNvSpPr txBox="1"/>
          <p:nvPr/>
        </p:nvSpPr>
        <p:spPr>
          <a:xfrm>
            <a:off x="152400" y="6172201"/>
            <a:ext cx="615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CC"/>
                </a:highlight>
              </a:rPr>
              <a:t>Look at nonfunded report- school level in CTE Data Portal</a:t>
            </a:r>
          </a:p>
        </p:txBody>
      </p:sp>
    </p:spTree>
    <p:extLst>
      <p:ext uri="{BB962C8B-B14F-4D97-AF65-F5344CB8AC3E}">
        <p14:creationId xmlns:p14="http://schemas.microsoft.com/office/powerpoint/2010/main" val="62418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5891-5A59-44D4-8EEB-109A8EC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Exemptions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D0D437-BF30-4083-BAB5-90F7F8285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19200"/>
            <a:ext cx="8686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8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CB20-8622-46D3-8C65-7D7AC29B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04800"/>
            <a:ext cx="7239000" cy="16256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Where Enter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    40 +100th Day Enrollment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7CAECF-6D32-4804-912C-BD356F449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599" y="1676400"/>
            <a:ext cx="6553201" cy="43656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4C74AA1-CF32-4C8F-91D0-B85AF34280B7}"/>
              </a:ext>
            </a:extLst>
          </p:cNvPr>
          <p:cNvSpPr/>
          <p:nvPr/>
        </p:nvSpPr>
        <p:spPr>
          <a:xfrm>
            <a:off x="609599" y="4343400"/>
            <a:ext cx="1676401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E18C43-0DD3-44F8-837C-F4E3BFC8E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114800" y="4030336"/>
            <a:ext cx="1713124" cy="323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CEDEC9-92B2-4201-87E0-96DB2E6FB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634336"/>
            <a:ext cx="1847284" cy="39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35DFAE-EA3C-41B8-8C4A-02375515A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3086" y="4853357"/>
            <a:ext cx="1847248" cy="396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A8916-B336-49C7-BFA6-AFCF19739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4853355"/>
            <a:ext cx="1834086" cy="396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A10983-651D-40D0-A976-5518EAF6577B}"/>
              </a:ext>
            </a:extLst>
          </p:cNvPr>
          <p:cNvSpPr txBox="1"/>
          <p:nvPr/>
        </p:nvSpPr>
        <p:spPr>
          <a:xfrm>
            <a:off x="685800" y="6248400"/>
            <a:ext cx="642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CC"/>
                </a:highlight>
              </a:rPr>
              <a:t>Baselines- Weeks-18 and Minutes- 225</a:t>
            </a:r>
          </a:p>
        </p:txBody>
      </p:sp>
    </p:spTree>
    <p:extLst>
      <p:ext uri="{BB962C8B-B14F-4D97-AF65-F5344CB8AC3E}">
        <p14:creationId xmlns:p14="http://schemas.microsoft.com/office/powerpoint/2010/main" val="1005504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85" y="304800"/>
            <a:ext cx="6347713" cy="13208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State Priority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524000"/>
            <a:ext cx="7162800" cy="4724400"/>
          </a:xfrm>
        </p:spPr>
        <p:txBody>
          <a:bodyPr>
            <a:normAutofit/>
          </a:bodyPr>
          <a:lstStyle/>
          <a:p>
            <a:r>
              <a:rPr lang="en-US" sz="2800" b="1" dirty="0"/>
              <a:t>Project dates –</a:t>
            </a:r>
          </a:p>
          <a:p>
            <a:pPr lvl="1"/>
            <a:r>
              <a:rPr lang="en-US" sz="2400" b="1" dirty="0"/>
              <a:t>July 1 through June 30th – </a:t>
            </a:r>
            <a:r>
              <a:rPr lang="en-US" sz="2400" b="1" dirty="0">
                <a:highlight>
                  <a:srgbClr val="FFFF00"/>
                </a:highlight>
              </a:rPr>
              <a:t>12 months</a:t>
            </a:r>
          </a:p>
          <a:p>
            <a:r>
              <a:rPr lang="en-US" sz="2800" b="1" dirty="0"/>
              <a:t>Much simpler application than Perkins</a:t>
            </a:r>
          </a:p>
          <a:p>
            <a:r>
              <a:rPr lang="en-US" sz="2800" b="1" dirty="0"/>
              <a:t>Only requires a budget to be spent on approved CTE programs</a:t>
            </a:r>
          </a:p>
          <a:p>
            <a:r>
              <a:rPr lang="en-US" sz="2800" b="1" i="1" dirty="0"/>
              <a:t>Supplemental</a:t>
            </a:r>
            <a:r>
              <a:rPr lang="en-US" sz="2800" b="1" dirty="0"/>
              <a:t> source of funds for district CTE programs</a:t>
            </a:r>
          </a:p>
          <a:p>
            <a:r>
              <a:rPr lang="en-US" sz="2800" b="1" dirty="0"/>
              <a:t>Materials purchased with state funds must be </a:t>
            </a:r>
            <a:r>
              <a:rPr lang="en-US" sz="2800" b="1" dirty="0">
                <a:highlight>
                  <a:srgbClr val="FFFF00"/>
                </a:highlight>
              </a:rPr>
              <a:t>IN HAND by June 30</a:t>
            </a:r>
          </a:p>
          <a:p>
            <a:endParaRPr lang="en-US" sz="2800" b="1" dirty="0">
              <a:highlight>
                <a:srgbClr val="FFFF00"/>
              </a:highlight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907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F094-C4B8-4D53-AE88-91D6A3FC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914400"/>
          </a:xfrm>
        </p:spPr>
        <p:txBody>
          <a:bodyPr/>
          <a:lstStyle/>
          <a:p>
            <a:r>
              <a:rPr lang="en-US" b="1" u="sng" dirty="0"/>
              <a:t>Vocabulary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450B-4C5F-474D-AFA6-D45DE2EC0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419600" cy="4441161"/>
          </a:xfrm>
        </p:spPr>
        <p:txBody>
          <a:bodyPr>
            <a:normAutofit/>
          </a:bodyPr>
          <a:lstStyle/>
          <a:p>
            <a:r>
              <a:rPr lang="en-US" sz="2400" b="1" dirty="0"/>
              <a:t>Carnegie Unit</a:t>
            </a:r>
          </a:p>
          <a:p>
            <a:r>
              <a:rPr lang="en-US" sz="2400" b="1" dirty="0"/>
              <a:t>Improvement Plan</a:t>
            </a:r>
          </a:p>
          <a:p>
            <a:r>
              <a:rPr lang="en-US" sz="2400" b="1" dirty="0"/>
              <a:t>Performance Measures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F7EDA-E3EC-488B-8373-3AD9E6A88DC8}"/>
              </a:ext>
            </a:extLst>
          </p:cNvPr>
          <p:cNvSpPr txBox="1"/>
          <p:nvPr/>
        </p:nvSpPr>
        <p:spPr>
          <a:xfrm>
            <a:off x="609600" y="4648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sz="2000" dirty="0">
                <a:highlight>
                  <a:srgbClr val="FFFFCC"/>
                </a:highlight>
              </a:rPr>
              <a:t>Find vocabulary in Secondary Guidelines Booklet- passed out at CTE Director meeting and on CTE website.</a:t>
            </a:r>
          </a:p>
        </p:txBody>
      </p:sp>
    </p:spTree>
    <p:extLst>
      <p:ext uri="{BB962C8B-B14F-4D97-AF65-F5344CB8AC3E}">
        <p14:creationId xmlns:p14="http://schemas.microsoft.com/office/powerpoint/2010/main" val="383210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C261D-7F98-4BD8-8E4E-C17F45EE4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86" y="1752600"/>
            <a:ext cx="2001293" cy="22319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00400" y="2114550"/>
            <a:ext cx="4279323" cy="1443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950" b="1" u="sng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0752" y="1265315"/>
            <a:ext cx="3224750" cy="2292276"/>
          </a:xfrm>
        </p:spPr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rgbClr val="FF0000"/>
                </a:solidFill>
              </a:rPr>
              <a:t>Budget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514446"/>
            <a:ext cx="6934200" cy="871042"/>
          </a:xfrm>
        </p:spPr>
        <p:txBody>
          <a:bodyPr>
            <a:noAutofit/>
          </a:bodyPr>
          <a:lstStyle/>
          <a:p>
            <a:pPr lvl="1" algn="l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Spend or Lose It </a:t>
            </a:r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b="1" dirty="0">
                <a:solidFill>
                  <a:schemeClr val="tx1"/>
                </a:solidFill>
              </a:rPr>
              <a:t>-</a:t>
            </a:r>
          </a:p>
          <a:p>
            <a:pPr lvl="1" algn="l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             For Both Perkins + Priority Grants-</a:t>
            </a:r>
          </a:p>
          <a:p>
            <a:pPr lvl="1" algn="l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                              </a:t>
            </a:r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No carryover</a:t>
            </a:r>
          </a:p>
        </p:txBody>
      </p:sp>
    </p:spTree>
    <p:extLst>
      <p:ext uri="{BB962C8B-B14F-4D97-AF65-F5344CB8AC3E}">
        <p14:creationId xmlns:p14="http://schemas.microsoft.com/office/powerpoint/2010/main" val="3922437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3105-3075-4582-A4D9-05E30648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6200"/>
            <a:ext cx="6347713" cy="838200"/>
          </a:xfrm>
        </p:spPr>
        <p:txBody>
          <a:bodyPr/>
          <a:lstStyle/>
          <a:p>
            <a:r>
              <a:rPr lang="en-US" b="1" u="sng" dirty="0"/>
              <a:t>Application Process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C9895E-E525-4CC7-AB98-1053C8073633}"/>
              </a:ext>
            </a:extLst>
          </p:cNvPr>
          <p:cNvSpPr txBox="1">
            <a:spLocks/>
          </p:cNvSpPr>
          <p:nvPr/>
        </p:nvSpPr>
        <p:spPr>
          <a:xfrm>
            <a:off x="457200" y="8382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Draft Started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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Draft Completed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 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LEA Business Manager Approved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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LEA Authorized Representative Approved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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SEA &lt;Program Name&gt; Specialist Approved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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SEA &lt;Program Name&gt; Director Approved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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Notifications after each status to users with that role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May be returned to previous status by each user role if necessary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Wingdings" panose="05000000000000000000" pitchFamily="2" charset="2"/>
              </a:rPr>
              <a:t>Only Authorized Representative and Business Managers can START an application (not those with “Update” roles)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674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162800" cy="536972"/>
          </a:xfrm>
        </p:spPr>
        <p:txBody>
          <a:bodyPr>
            <a:noAutofit/>
          </a:bodyPr>
          <a:lstStyle/>
          <a:p>
            <a:r>
              <a:rPr lang="en-US" b="1" dirty="0"/>
              <a:t>2019- </a:t>
            </a:r>
            <a:r>
              <a:rPr lang="en-US" b="1" dirty="0">
                <a:solidFill>
                  <a:srgbClr val="FF0000"/>
                </a:solidFill>
              </a:rPr>
              <a:t>Priority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143000"/>
            <a:ext cx="8153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52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1"/>
            <a:ext cx="6896100" cy="990600"/>
          </a:xfrm>
        </p:spPr>
        <p:txBody>
          <a:bodyPr>
            <a:normAutofit/>
          </a:bodyPr>
          <a:lstStyle/>
          <a:p>
            <a:r>
              <a:rPr lang="en-US" b="1" dirty="0"/>
              <a:t>2019-</a:t>
            </a:r>
            <a:r>
              <a:rPr lang="en-US" b="1" dirty="0">
                <a:solidFill>
                  <a:srgbClr val="00B050"/>
                </a:solidFill>
              </a:rPr>
              <a:t>Perkins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952501"/>
            <a:ext cx="8305800" cy="56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295401"/>
            <a:ext cx="607695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33946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74EDD0-C42D-4C47-9738-F787EE7D2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421" y="2133600"/>
            <a:ext cx="575589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2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D2DE-5C90-4A2C-8E03-0272CB5E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00" y="304800"/>
            <a:ext cx="6347713" cy="6858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Performance Measures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1379BB-EF8B-4E0E-BC6E-9647314A7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550" y="990600"/>
            <a:ext cx="665321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2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FC6680-F759-44A8-A67A-174624593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838200"/>
            <a:ext cx="566161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25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8569C0-AF95-4D3A-A4EE-D1C7266D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748"/>
            <a:ext cx="9144000" cy="6920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CA41D-ED90-43F5-89E0-95CD8C5E8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057400"/>
            <a:ext cx="5257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94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A737-E65D-4782-86C2-7CC67E44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Expenditure- description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3C90E7-6222-47EA-9B26-4CD3DCA59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6934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83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BEF74B-3407-4358-932C-82341E935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7239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7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Funding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Perkins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Priority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District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JTED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8FE15-F9EA-45C8-AF58-F10000279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700" y="4073936"/>
            <a:ext cx="1956986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37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1687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HINT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" y="2133600"/>
            <a:ext cx="8953500" cy="1927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1473"/>
            <a:ext cx="9144000" cy="2796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139" y="997196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To change from object code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function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code- click on</a:t>
            </a:r>
          </a:p>
        </p:txBody>
      </p:sp>
      <p:sp>
        <p:nvSpPr>
          <p:cNvPr id="7" name="Arrow: Down 6"/>
          <p:cNvSpPr/>
          <p:nvPr/>
        </p:nvSpPr>
        <p:spPr>
          <a:xfrm rot="4534835">
            <a:off x="2898877" y="2040657"/>
            <a:ext cx="547441" cy="9033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Arrow: Down 8"/>
          <p:cNvSpPr/>
          <p:nvPr/>
        </p:nvSpPr>
        <p:spPr>
          <a:xfrm rot="4056927">
            <a:off x="1862137" y="4320449"/>
            <a:ext cx="611231" cy="828128"/>
          </a:xfrm>
          <a:prstGeom prst="downArrow">
            <a:avLst>
              <a:gd name="adj1" fmla="val 50000"/>
              <a:gd name="adj2" fmla="val 436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5C5882-610A-4FE6-A439-3BD2D2CA5920}"/>
              </a:ext>
            </a:extLst>
          </p:cNvPr>
          <p:cNvSpPr/>
          <p:nvPr/>
        </p:nvSpPr>
        <p:spPr>
          <a:xfrm>
            <a:off x="304800" y="4571999"/>
            <a:ext cx="1371599" cy="60278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22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344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Performance Measures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           Alignment with Budget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34ED8-6555-4B61-B866-05F5B4944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71800"/>
            <a:ext cx="8839200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2D159-D8EB-41BB-A819-6FCD9AA5824C}"/>
              </a:ext>
            </a:extLst>
          </p:cNvPr>
          <p:cNvSpPr txBox="1"/>
          <p:nvPr/>
        </p:nvSpPr>
        <p:spPr>
          <a:xfrm>
            <a:off x="152400" y="1981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Best Practice</a:t>
            </a:r>
            <a:r>
              <a:rPr lang="en-US" sz="2400" b="1" dirty="0">
                <a:solidFill>
                  <a:srgbClr val="0070C0"/>
                </a:solidFill>
              </a:rPr>
              <a:t>- </a:t>
            </a:r>
            <a:r>
              <a:rPr lang="en-US" sz="2400" dirty="0"/>
              <a:t>Link budget to performance measure</a:t>
            </a:r>
            <a:r>
              <a:rPr lang="en-US" sz="2400"/>
              <a:t>(example-5S1). </a:t>
            </a:r>
            <a:r>
              <a:rPr lang="en-US" sz="2400" dirty="0"/>
              <a:t>Refer to example below.</a:t>
            </a:r>
          </a:p>
        </p:txBody>
      </p:sp>
    </p:spTree>
    <p:extLst>
      <p:ext uri="{BB962C8B-B14F-4D97-AF65-F5344CB8AC3E}">
        <p14:creationId xmlns:p14="http://schemas.microsoft.com/office/powerpoint/2010/main" val="2893006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60959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Object</a:t>
            </a:r>
            <a:r>
              <a:rPr lang="en-US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Coding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66800" y="990600"/>
          <a:ext cx="7086600" cy="5155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OBJECT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CODE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OBJECT CODE-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EXAMPLES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133">
                <a:tc>
                  <a:txBody>
                    <a:bodyPr/>
                    <a:lstStyle/>
                    <a:p>
                      <a:r>
                        <a:rPr lang="en-US" sz="2000" b="1" dirty="0"/>
                        <a:t>6100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Salaries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Stipend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665">
                <a:tc>
                  <a:txBody>
                    <a:bodyPr/>
                    <a:lstStyle/>
                    <a:p>
                      <a:r>
                        <a:rPr lang="en-US" sz="2000" b="1" dirty="0"/>
                        <a:t>6300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Purchased</a:t>
                      </a:r>
                      <a:r>
                        <a:rPr lang="en-US" sz="2000" b="1" baseline="0" dirty="0"/>
                        <a:t> Professional Services</a:t>
                      </a:r>
                      <a:endParaRPr lang="en-US" sz="2000" b="1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Professional Development(PD)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419">
                <a:tc>
                  <a:txBody>
                    <a:bodyPr/>
                    <a:lstStyle/>
                    <a:p>
                      <a:r>
                        <a:rPr lang="en-US" sz="2000" b="1" dirty="0"/>
                        <a:t>6500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Other Purchased</a:t>
                      </a:r>
                      <a:r>
                        <a:rPr lang="en-US" sz="2000" b="1" baseline="0" dirty="0"/>
                        <a:t> Services</a:t>
                      </a:r>
                      <a:endParaRPr lang="en-US" sz="2000" b="1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Travel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274">
                <a:tc>
                  <a:txBody>
                    <a:bodyPr/>
                    <a:lstStyle/>
                    <a:p>
                      <a:r>
                        <a:rPr lang="en-US" sz="2000" b="1" dirty="0"/>
                        <a:t>6600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Supplies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Instructional Supplies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610">
                <a:tc>
                  <a:txBody>
                    <a:bodyPr/>
                    <a:lstStyle/>
                    <a:p>
                      <a:r>
                        <a:rPr lang="en-US" sz="2000" b="1" dirty="0"/>
                        <a:t>6800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Other Expenses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CTSO Student Registration(Priority)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604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" y="-46182"/>
            <a:ext cx="91440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02" y="2819400"/>
            <a:ext cx="4154487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Arrow: Left 5"/>
          <p:cNvSpPr/>
          <p:nvPr/>
        </p:nvSpPr>
        <p:spPr>
          <a:xfrm>
            <a:off x="1752600" y="4343400"/>
            <a:ext cx="978408" cy="633707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6513" y="4114800"/>
            <a:ext cx="1716087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940120"/>
            <a:ext cx="6553200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If position is new- add </a:t>
            </a:r>
            <a:r>
              <a:rPr lang="en-US" sz="2000" b="1" dirty="0">
                <a:highlight>
                  <a:srgbClr val="FFFF00"/>
                </a:highlight>
              </a:rPr>
              <a:t>“new position” </a:t>
            </a:r>
            <a:r>
              <a:rPr lang="en-US" sz="2000" b="1" dirty="0"/>
              <a:t>to budget</a:t>
            </a:r>
          </a:p>
          <a:p>
            <a:r>
              <a:rPr lang="en-US" sz="2000" b="1" dirty="0"/>
              <a:t> narrative.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3A929A-BBCB-44AA-A05A-2FF7773E0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544618"/>
            <a:ext cx="4781550" cy="1990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C0DD0E-4242-4C16-AB8A-92BB331AC5FE}"/>
              </a:ext>
            </a:extLst>
          </p:cNvPr>
          <p:cNvSpPr txBox="1"/>
          <p:nvPr/>
        </p:nvSpPr>
        <p:spPr>
          <a:xfrm>
            <a:off x="4447095" y="3453080"/>
            <a:ext cx="378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6100-Salary</a:t>
            </a:r>
          </a:p>
        </p:txBody>
      </p:sp>
    </p:spTree>
    <p:extLst>
      <p:ext uri="{BB962C8B-B14F-4D97-AF65-F5344CB8AC3E}">
        <p14:creationId xmlns:p14="http://schemas.microsoft.com/office/powerpoint/2010/main" val="716793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72" y="-70992"/>
            <a:ext cx="9144000" cy="403860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95400" y="2900809"/>
            <a:ext cx="1524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791D67-908A-4759-B92B-AFF7F75E3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191000"/>
            <a:ext cx="6172200" cy="243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547645-8AC8-4F82-83CE-3828F2E52BB3}"/>
              </a:ext>
            </a:extLst>
          </p:cNvPr>
          <p:cNvSpPr txBox="1"/>
          <p:nvPr/>
        </p:nvSpPr>
        <p:spPr>
          <a:xfrm>
            <a:off x="2286000" y="5410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6100- Stipend</a:t>
            </a:r>
          </a:p>
        </p:txBody>
      </p:sp>
    </p:spTree>
    <p:extLst>
      <p:ext uri="{BB962C8B-B14F-4D97-AF65-F5344CB8AC3E}">
        <p14:creationId xmlns:p14="http://schemas.microsoft.com/office/powerpoint/2010/main" val="2308721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394D7F-9B40-49DE-8184-920492FAA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8119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32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0167160">
            <a:off x="16718" y="1533609"/>
            <a:ext cx="7772400" cy="1058964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Answer this 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" y="4724400"/>
            <a:ext cx="8534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the difference between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travel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transportation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B7F6B-42E0-4E6B-A03F-650FAA601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80585"/>
            <a:ext cx="18669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85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C758-3324-48EA-BAC1-30D90ED4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4CCE-1E6A-47C4-81F5-CC5902B6E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BEF65-DB0E-486D-B4E7-FDF5A0D4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66"/>
            <a:ext cx="6957312" cy="68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91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772400" cy="3124200"/>
          </a:xfr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teacher traveling </a:t>
            </a:r>
            <a:r>
              <a:rPr lang="en-US" dirty="0">
                <a:solidFill>
                  <a:srgbClr val="FFC000"/>
                </a:solidFill>
              </a:rPr>
              <a:t>with</a:t>
            </a:r>
            <a:r>
              <a:rPr lang="en-US" dirty="0"/>
              <a:t> students</a:t>
            </a:r>
            <a:br>
              <a:rPr lang="en-US" dirty="0"/>
            </a:br>
            <a:r>
              <a:rPr lang="en-US" dirty="0"/>
              <a:t>              -code </a:t>
            </a:r>
            <a:r>
              <a:rPr lang="en-US" dirty="0">
                <a:solidFill>
                  <a:srgbClr val="FF0000"/>
                </a:solidFill>
              </a:rPr>
              <a:t>6500-</a:t>
            </a:r>
            <a:r>
              <a:rPr lang="en-US" dirty="0">
                <a:solidFill>
                  <a:srgbClr val="00B050"/>
                </a:solidFill>
              </a:rPr>
              <a:t>2100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teacher traveling (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students) </a:t>
            </a:r>
            <a:br>
              <a:rPr lang="en-US" dirty="0"/>
            </a:br>
            <a:r>
              <a:rPr lang="en-US" dirty="0"/>
              <a:t>             -code </a:t>
            </a:r>
            <a:r>
              <a:rPr lang="en-US" dirty="0">
                <a:solidFill>
                  <a:srgbClr val="FF0000"/>
                </a:solidFill>
              </a:rPr>
              <a:t>6500-</a:t>
            </a:r>
            <a:r>
              <a:rPr lang="en-US" dirty="0">
                <a:solidFill>
                  <a:srgbClr val="00B050"/>
                </a:solidFill>
              </a:rPr>
              <a:t>2100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04800"/>
            <a:ext cx="7772400" cy="152400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Perkins-</a:t>
            </a:r>
            <a:r>
              <a:rPr lang="en-US" sz="4000" b="1" u="sng" dirty="0">
                <a:solidFill>
                  <a:srgbClr val="00B050"/>
                </a:solidFill>
              </a:rPr>
              <a:t>6500</a:t>
            </a:r>
            <a:r>
              <a:rPr lang="en-US" sz="4000" b="1" u="sng" dirty="0">
                <a:solidFill>
                  <a:schemeClr val="tx1"/>
                </a:solidFill>
              </a:rPr>
              <a:t>-Teacher Travel</a:t>
            </a:r>
          </a:p>
        </p:txBody>
      </p:sp>
    </p:spTree>
    <p:extLst>
      <p:ext uri="{BB962C8B-B14F-4D97-AF65-F5344CB8AC3E}">
        <p14:creationId xmlns:p14="http://schemas.microsoft.com/office/powerpoint/2010/main" val="693903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FF0000"/>
                </a:solidFill>
              </a:rPr>
              <a:t>Supplies</a:t>
            </a: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u="sng" dirty="0">
                <a:solidFill>
                  <a:srgbClr val="00B0F0"/>
                </a:solidFill>
              </a:rPr>
              <a:t>6600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77" y="1600200"/>
            <a:ext cx="5614123" cy="3276600"/>
          </a:xfrm>
        </p:spPr>
        <p:txBody>
          <a:bodyPr>
            <a:normAutofit/>
          </a:bodyPr>
          <a:lstStyle/>
          <a:p>
            <a:r>
              <a:rPr lang="en-US" sz="2400" b="1" dirty="0"/>
              <a:t>Includes </a:t>
            </a:r>
            <a:r>
              <a:rPr lang="en-US" sz="2400" b="1" dirty="0">
                <a:solidFill>
                  <a:srgbClr val="00B050"/>
                </a:solidFill>
              </a:rPr>
              <a:t>program specific </a:t>
            </a:r>
            <a:r>
              <a:rPr lang="en-US" sz="2400" b="1" dirty="0"/>
              <a:t>instructional supplies(6600-1000)- </a:t>
            </a:r>
            <a:r>
              <a:rPr lang="en-US" sz="2400" b="1" dirty="0">
                <a:solidFill>
                  <a:srgbClr val="00B050"/>
                </a:solidFill>
              </a:rPr>
              <a:t>not </a:t>
            </a:r>
            <a:r>
              <a:rPr lang="en-US" sz="2400" b="1" dirty="0">
                <a:solidFill>
                  <a:srgbClr val="00B050"/>
                </a:solidFill>
                <a:highlight>
                  <a:srgbClr val="FFFF00"/>
                </a:highlight>
              </a:rPr>
              <a:t>general</a:t>
            </a:r>
            <a:r>
              <a:rPr lang="en-US" sz="2400" b="1" dirty="0">
                <a:solidFill>
                  <a:srgbClr val="00B050"/>
                </a:solidFill>
              </a:rPr>
              <a:t> supplies 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highlight>
                  <a:srgbClr val="FFFF00"/>
                </a:highlight>
              </a:rPr>
              <a:t>Useful life of less than 1 year</a:t>
            </a:r>
          </a:p>
          <a:p>
            <a:endParaRPr lang="en-US" sz="2400" b="1" dirty="0">
              <a:highlight>
                <a:srgbClr val="FFFF00"/>
              </a:highlight>
            </a:endParaRPr>
          </a:p>
          <a:p>
            <a:r>
              <a:rPr lang="en-US" sz="2400" b="1" dirty="0">
                <a:highlight>
                  <a:srgbClr val="FFFF00"/>
                </a:highlight>
              </a:rPr>
              <a:t>Replace, don’t repair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43790"/>
            <a:ext cx="3352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70505A-DC53-40E2-9D1C-94B31BBC4713}"/>
              </a:ext>
            </a:extLst>
          </p:cNvPr>
          <p:cNvSpPr txBox="1"/>
          <p:nvPr/>
        </p:nvSpPr>
        <p:spPr>
          <a:xfrm>
            <a:off x="6781800" y="5096492"/>
            <a:ext cx="16764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STUFF</a:t>
            </a:r>
          </a:p>
        </p:txBody>
      </p:sp>
    </p:spTree>
    <p:extLst>
      <p:ext uri="{BB962C8B-B14F-4D97-AF65-F5344CB8AC3E}">
        <p14:creationId xmlns:p14="http://schemas.microsoft.com/office/powerpoint/2010/main" val="66539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49722-E78D-4D1A-A485-3C120EBB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86" y="609600"/>
            <a:ext cx="6347714" cy="1320800"/>
          </a:xfrm>
        </p:spPr>
        <p:txBody>
          <a:bodyPr/>
          <a:lstStyle/>
          <a:p>
            <a:r>
              <a:rPr lang="en-US" b="1" u="sng" dirty="0"/>
              <a:t>Who Does What at CTE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0A1C8-4C6F-4842-8CB8-609429ABD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6553200" cy="4316411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PS- program specialist</a:t>
            </a:r>
          </a:p>
          <a:p>
            <a:r>
              <a:rPr lang="en-US" sz="2800" b="1" dirty="0"/>
              <a:t>GPS- grant program specialist</a:t>
            </a:r>
          </a:p>
          <a:p>
            <a:r>
              <a:rPr lang="en-US" sz="2800" b="1" dirty="0"/>
              <a:t>Fiscal Specialist</a:t>
            </a:r>
          </a:p>
          <a:p>
            <a:r>
              <a:rPr lang="en-US" sz="2800" b="1" dirty="0"/>
              <a:t>CTSO advisor</a:t>
            </a:r>
          </a:p>
          <a:p>
            <a:r>
              <a:rPr lang="en-US" sz="2800" b="1" dirty="0"/>
              <a:t>Accountability staff</a:t>
            </a:r>
          </a:p>
          <a:p>
            <a:r>
              <a:rPr lang="en-US" sz="2800" b="1" dirty="0"/>
              <a:t>Standards staff</a:t>
            </a:r>
          </a:p>
          <a:p>
            <a:r>
              <a:rPr lang="en-US" sz="2800" b="1" dirty="0"/>
              <a:t>Assessments  staff</a:t>
            </a:r>
          </a:p>
          <a:p>
            <a:r>
              <a:rPr lang="en-US" sz="2800" b="1" dirty="0"/>
              <a:t>GME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*GME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CAB981-F2CE-4940-9596-9F2456E57E5E}"/>
              </a:ext>
            </a:extLst>
          </p:cNvPr>
          <p:cNvSpPr/>
          <p:nvPr/>
        </p:nvSpPr>
        <p:spPr>
          <a:xfrm>
            <a:off x="1524000" y="1270000"/>
            <a:ext cx="3153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Refer to CTE Staff Directory</a:t>
            </a:r>
          </a:p>
        </p:txBody>
      </p:sp>
    </p:spTree>
    <p:extLst>
      <p:ext uri="{BB962C8B-B14F-4D97-AF65-F5344CB8AC3E}">
        <p14:creationId xmlns:p14="http://schemas.microsoft.com/office/powerpoint/2010/main" val="3051199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00B050"/>
                </a:solidFill>
              </a:rPr>
              <a:t>Supplies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Example 1</a:t>
            </a:r>
            <a:r>
              <a:rPr lang="en-US" sz="2400" b="1" dirty="0">
                <a:solidFill>
                  <a:schemeClr val="tx1"/>
                </a:solidFill>
              </a:rPr>
              <a:t>- Manual blood pressure cuff</a:t>
            </a:r>
          </a:p>
          <a:p>
            <a:pPr marL="0" indent="0">
              <a:buNone/>
            </a:pPr>
            <a:r>
              <a:rPr lang="en-US" sz="2400" b="1" dirty="0"/>
              <a:t>    -</a:t>
            </a:r>
            <a:r>
              <a:rPr lang="en-US" sz="2400" b="1" dirty="0">
                <a:solidFill>
                  <a:srgbClr val="00B0F0"/>
                </a:solidFill>
              </a:rPr>
              <a:t>Does it have useful life of more than 1 year?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    -Would it be repaired?</a:t>
            </a:r>
          </a:p>
          <a:p>
            <a:pPr marL="0" indent="0">
              <a:buNone/>
            </a:pPr>
            <a:endParaRPr lang="en-US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Example 2 </a:t>
            </a:r>
            <a:r>
              <a:rPr lang="en-US" sz="2400" b="1" dirty="0">
                <a:solidFill>
                  <a:srgbClr val="00B050"/>
                </a:solidFill>
              </a:rPr>
              <a:t>- Cloth napkins</a:t>
            </a:r>
          </a:p>
          <a:p>
            <a:pPr marL="0" indent="0">
              <a:buNone/>
            </a:pPr>
            <a:endParaRPr lang="en-US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Example 3</a:t>
            </a:r>
            <a:r>
              <a:rPr lang="en-US" sz="2400" b="1" dirty="0">
                <a:solidFill>
                  <a:srgbClr val="00B050"/>
                </a:solidFill>
              </a:rPr>
              <a:t> - Scissors for fashion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ADD25-2FC8-4C81-BCB0-0C8E14ABE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799" y="4724400"/>
            <a:ext cx="2297492" cy="1905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467C2F-C028-46C1-AEAF-48C43D4BBFFC}"/>
              </a:ext>
            </a:extLst>
          </p:cNvPr>
          <p:cNvSpPr txBox="1"/>
          <p:nvPr/>
        </p:nvSpPr>
        <p:spPr>
          <a:xfrm>
            <a:off x="7403247" y="5645057"/>
            <a:ext cx="1958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highlight>
                  <a:srgbClr val="FFFFFF"/>
                </a:highlight>
              </a:rPr>
              <a:t>STUFF</a:t>
            </a:r>
          </a:p>
        </p:txBody>
      </p:sp>
    </p:spTree>
    <p:extLst>
      <p:ext uri="{BB962C8B-B14F-4D97-AF65-F5344CB8AC3E}">
        <p14:creationId xmlns:p14="http://schemas.microsoft.com/office/powerpoint/2010/main" val="3839958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B050"/>
                </a:solidFill>
              </a:rPr>
              <a:t>Supplies-</a:t>
            </a:r>
            <a:br>
              <a:rPr lang="en-US" b="1" u="sng" dirty="0">
                <a:solidFill>
                  <a:srgbClr val="00B05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for both Perkins +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All program specific instructional supplies must include the program name, budget, </a:t>
            </a:r>
            <a:r>
              <a:rPr lang="en-US" sz="2400" b="1" dirty="0">
                <a:highlight>
                  <a:srgbClr val="FFFF00"/>
                </a:highlight>
              </a:rPr>
              <a:t>sample</a:t>
            </a:r>
            <a:r>
              <a:rPr lang="en-US" sz="2400" b="1" dirty="0"/>
              <a:t> of supplies, site (if multi-site) </a:t>
            </a:r>
          </a:p>
          <a:p>
            <a:endParaRPr lang="en-US" sz="2400" b="1" dirty="0"/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Example- Fashion Design- $500- tracing paper, pins, thread, cutting boards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6025B-D2BA-462F-8164-ED8BFA430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916" y="5105400"/>
            <a:ext cx="2059033" cy="14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67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Checklist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3086100"/>
            <a:ext cx="9086273" cy="5715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/>
          <p:cNvSpPr/>
          <p:nvPr/>
        </p:nvSpPr>
        <p:spPr>
          <a:xfrm>
            <a:off x="2971800" y="3352800"/>
            <a:ext cx="2286000" cy="609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72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066800"/>
          </a:xfrm>
        </p:spPr>
        <p:txBody>
          <a:bodyPr/>
          <a:lstStyle/>
          <a:p>
            <a:r>
              <a:rPr lang="en-US" sz="3600" b="1" u="sng" dirty="0">
                <a:solidFill>
                  <a:srgbClr val="FF0000"/>
                </a:solidFill>
              </a:rPr>
              <a:t>Keep It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860365"/>
            <a:ext cx="8077200" cy="8700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  <a:latin typeface="+mj-lt"/>
              </a:rPr>
              <a:t>For 6600-1000-don’t cluster together but use a separate entry for each 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program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5" y="1752600"/>
            <a:ext cx="903085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1AB281-8E32-43FF-AA6D-0135F4B24EC1}"/>
              </a:ext>
            </a:extLst>
          </p:cNvPr>
          <p:cNvSpPr txBox="1"/>
          <p:nvPr/>
        </p:nvSpPr>
        <p:spPr>
          <a:xfrm flipV="1">
            <a:off x="762000" y="3810000"/>
            <a:ext cx="3004131" cy="1640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8EF7D7-0A14-480C-AC60-4AA7461AC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6053633"/>
            <a:ext cx="3005588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0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00B050"/>
                </a:solidFill>
              </a:rPr>
              <a:t>Supplies</a:t>
            </a:r>
            <a:r>
              <a:rPr lang="en-US" sz="4000" b="1" dirty="0">
                <a:solidFill>
                  <a:srgbClr val="FF0000"/>
                </a:solidFill>
              </a:rPr>
              <a:t>-Software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2400" b="1" u="sng" dirty="0"/>
              <a:t>Instructional software</a:t>
            </a:r>
            <a:r>
              <a:rPr lang="en-US" sz="2400" b="1" dirty="0"/>
              <a:t>- use code 6600-1000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In budget narrative- include CTE program name + name of software program and cost</a:t>
            </a:r>
          </a:p>
          <a:p>
            <a:pPr lvl="1"/>
            <a:endParaRPr lang="en-US" sz="2400" b="1" dirty="0">
              <a:solidFill>
                <a:srgbClr val="00B050"/>
              </a:solidFill>
            </a:endParaRPr>
          </a:p>
          <a:p>
            <a:pPr lvl="2"/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Do not </a:t>
            </a:r>
            <a:r>
              <a:rPr lang="en-US" sz="2400" b="1" dirty="0">
                <a:solidFill>
                  <a:srgbClr val="00B050"/>
                </a:solidFill>
                <a:highlight>
                  <a:srgbClr val="FFFF00"/>
                </a:highlight>
              </a:rPr>
              <a:t>use codes 6737,6738,6739.Use this code for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NON</a:t>
            </a:r>
            <a:r>
              <a:rPr lang="en-US" sz="2400" b="1" dirty="0">
                <a:solidFill>
                  <a:srgbClr val="00B050"/>
                </a:solidFill>
                <a:highlight>
                  <a:srgbClr val="FFFF00"/>
                </a:highlight>
              </a:rPr>
              <a:t>-instructional software</a:t>
            </a:r>
          </a:p>
        </p:txBody>
      </p:sp>
    </p:spTree>
    <p:extLst>
      <p:ext uri="{BB962C8B-B14F-4D97-AF65-F5344CB8AC3E}">
        <p14:creationId xmlns:p14="http://schemas.microsoft.com/office/powerpoint/2010/main" val="1797341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4A31-8CCE-4C47-803E-0D61FC1E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315199" cy="1320800"/>
          </a:xfrm>
        </p:spPr>
        <p:txBody>
          <a:bodyPr/>
          <a:lstStyle/>
          <a:p>
            <a:r>
              <a:rPr lang="en-US" b="1" u="sng" dirty="0">
                <a:solidFill>
                  <a:srgbClr val="00B050"/>
                </a:solidFill>
              </a:rPr>
              <a:t>Supplies</a:t>
            </a:r>
            <a:r>
              <a:rPr lang="en-US" b="1" dirty="0">
                <a:solidFill>
                  <a:srgbClr val="00B050"/>
                </a:solidFill>
              </a:rPr>
              <a:t>-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Magazine Subscriptions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D1054-2FA4-44FD-A087-178478C3F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52600"/>
            <a:ext cx="6347714" cy="42887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en-US" sz="2400" b="1" dirty="0"/>
          </a:p>
          <a:p>
            <a:r>
              <a:rPr lang="en-US" sz="2400" b="1" dirty="0"/>
              <a:t>6600-1000</a:t>
            </a:r>
          </a:p>
          <a:p>
            <a:r>
              <a:rPr lang="en-US" sz="2400" b="1" dirty="0"/>
              <a:t>Narrative-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- Program name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- Name of publication/magazine</a:t>
            </a:r>
          </a:p>
        </p:txBody>
      </p:sp>
    </p:spTree>
    <p:extLst>
      <p:ext uri="{BB962C8B-B14F-4D97-AF65-F5344CB8AC3E}">
        <p14:creationId xmlns:p14="http://schemas.microsoft.com/office/powerpoint/2010/main" val="2422059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990600"/>
          </a:xfrm>
        </p:spPr>
        <p:txBody>
          <a:bodyPr/>
          <a:lstStyle/>
          <a:p>
            <a:r>
              <a:rPr lang="en-US" b="1" u="sng" dirty="0">
                <a:solidFill>
                  <a:srgbClr val="00B050"/>
                </a:solidFill>
              </a:rPr>
              <a:t>Informational Materials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752600"/>
            <a:ext cx="6781799" cy="4572000"/>
          </a:xfrm>
          <a:ln w="3810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In both budget narrative and performance measures use term 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“informational materials”</a:t>
            </a:r>
          </a:p>
          <a:p>
            <a:endParaRPr lang="en-US" sz="24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US" sz="2400" b="1" dirty="0"/>
              <a:t>	-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Do not write- </a:t>
            </a:r>
            <a:r>
              <a:rPr lang="en-US" sz="2400" b="1" dirty="0">
                <a:solidFill>
                  <a:srgbClr val="00B050"/>
                </a:solidFill>
              </a:rPr>
              <a:t>marketing or promotional materials as Perkins does not allow</a:t>
            </a:r>
          </a:p>
        </p:txBody>
      </p:sp>
    </p:spTree>
    <p:extLst>
      <p:ext uri="{BB962C8B-B14F-4D97-AF65-F5344CB8AC3E}">
        <p14:creationId xmlns:p14="http://schemas.microsoft.com/office/powerpoint/2010/main" val="1122869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37C6-0184-4839-8288-8B6EE85F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EEEC-0DEE-4BD0-9CB6-7D7B03E98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1B555-9DD2-493B-8F44-A66E55E09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7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071256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5426588" y="2788257"/>
            <a:ext cx="228600" cy="1524000"/>
          </a:xfrm>
          <a:prstGeom prst="rightBrac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5420167" y="2362200"/>
            <a:ext cx="228600" cy="304800"/>
          </a:xfrm>
          <a:prstGeom prst="rightBrac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415169" y="4433515"/>
            <a:ext cx="228600" cy="824285"/>
          </a:xfrm>
          <a:prstGeom prst="rightBrace">
            <a:avLst/>
          </a:prstGeom>
          <a:ln w="2857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2542" y="210249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Application Narrative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Consumables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35052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Supplies Spreadsheet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Equipment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under $5,000 but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consumable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4724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Capital Worksheet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Equipment $5,000 or more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824047"/>
            <a:ext cx="1750141" cy="40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045719"/>
            <a:ext cx="1750142" cy="37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p Arrow 1"/>
          <p:cNvSpPr/>
          <p:nvPr/>
        </p:nvSpPr>
        <p:spPr>
          <a:xfrm rot="13181499">
            <a:off x="8606559" y="3580501"/>
            <a:ext cx="280105" cy="47526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4015" flipH="1" flipV="1">
            <a:off x="8170253" y="4682912"/>
            <a:ext cx="466725" cy="31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4419600"/>
            <a:ext cx="43804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3564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609600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00B050"/>
                </a:solidFill>
              </a:rPr>
              <a:t>Capital Outlay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99"/>
            <a:ext cx="8305800" cy="5170975"/>
          </a:xfrm>
        </p:spPr>
        <p:txBody>
          <a:bodyPr>
            <a:normAutofit fontScale="62500" lnSpcReduction="20000"/>
          </a:bodyPr>
          <a:lstStyle/>
          <a:p>
            <a:pPr marL="82296" indent="0">
              <a:buClr>
                <a:srgbClr val="00B050"/>
              </a:buClr>
              <a:buSzPct val="100000"/>
              <a:buNone/>
            </a:pPr>
            <a:r>
              <a:rPr lang="en-US" sz="5100" b="1" dirty="0">
                <a:solidFill>
                  <a:srgbClr val="FF0000"/>
                </a:solidFill>
                <a:latin typeface="+mj-lt"/>
              </a:rPr>
              <a:t>All capital should be specialized equipment for   </a:t>
            </a:r>
          </a:p>
          <a:p>
            <a:pPr marL="82296" indent="0">
              <a:buSzPct val="100000"/>
              <a:buNone/>
            </a:pPr>
            <a:r>
              <a:rPr lang="en-US" sz="5100" b="1" dirty="0">
                <a:solidFill>
                  <a:srgbClr val="FF0000"/>
                </a:solidFill>
                <a:latin typeface="+mj-lt"/>
              </a:rPr>
              <a:t>CTE program</a:t>
            </a:r>
          </a:p>
          <a:p>
            <a:pPr marL="379476" lvl="1" indent="0">
              <a:buSzPct val="100000"/>
              <a:buNone/>
            </a:pPr>
            <a:endParaRPr lang="en-US" sz="3400" b="1" dirty="0">
              <a:solidFill>
                <a:srgbClr val="0070C0"/>
              </a:solidFill>
              <a:latin typeface="+mj-lt"/>
            </a:endParaRPr>
          </a:p>
          <a:p>
            <a:pPr marL="379476" lvl="1" indent="0">
              <a:buSzPct val="100000"/>
              <a:buNone/>
            </a:pPr>
            <a:r>
              <a:rPr lang="en-US" sz="3600" b="1" dirty="0">
                <a:solidFill>
                  <a:srgbClr val="0070C0"/>
                </a:solidFill>
                <a:latin typeface="+mj-lt"/>
              </a:rPr>
              <a:t>Use CTE program equipment list </a:t>
            </a:r>
          </a:p>
          <a:p>
            <a:pPr marL="379476" lvl="1" indent="0">
              <a:buSzPct val="100000"/>
              <a:buNone/>
            </a:pPr>
            <a:r>
              <a:rPr lang="en-US" sz="3600" b="1" dirty="0">
                <a:solidFill>
                  <a:srgbClr val="0070C0"/>
                </a:solidFill>
                <a:latin typeface="+mj-lt"/>
              </a:rPr>
              <a:t>	-</a:t>
            </a:r>
            <a:r>
              <a:rPr lang="en-US" sz="3600" b="1" dirty="0">
                <a:latin typeface="+mj-lt"/>
              </a:rPr>
              <a:t>If not on “equipment” list then GPS gets  </a:t>
            </a:r>
          </a:p>
          <a:p>
            <a:pPr marL="0" indent="0">
              <a:buNone/>
            </a:pPr>
            <a:r>
              <a:rPr lang="en-US" sz="3600" b="1" dirty="0">
                <a:latin typeface="+mj-lt"/>
              </a:rPr>
              <a:t>                    approval from Program Specialist</a:t>
            </a:r>
          </a:p>
          <a:p>
            <a:pPr marL="0" indent="0">
              <a:buNone/>
            </a:pPr>
            <a:endParaRPr lang="en-US" sz="3600" b="1" dirty="0">
              <a:latin typeface="+mj-lt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  <a:latin typeface="+mj-lt"/>
              </a:rPr>
              <a:t>		</a:t>
            </a:r>
            <a:r>
              <a:rPr lang="en-US" sz="3600" b="1" u="sng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Best Practice</a:t>
            </a:r>
            <a:r>
              <a:rPr lang="en-US" sz="3600" b="1" u="sng" dirty="0">
                <a:solidFill>
                  <a:srgbClr val="00B050"/>
                </a:solidFill>
                <a:highlight>
                  <a:srgbClr val="FFFF00"/>
                </a:highlight>
                <a:latin typeface="+mj-lt"/>
              </a:rPr>
              <a:t>- </a:t>
            </a:r>
            <a:r>
              <a:rPr lang="en-US" sz="3600" b="1" dirty="0">
                <a:solidFill>
                  <a:srgbClr val="00B050"/>
                </a:solidFill>
                <a:latin typeface="+mj-lt"/>
              </a:rPr>
              <a:t>be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pre-approved </a:t>
            </a:r>
            <a:r>
              <a:rPr lang="en-US" sz="3600" b="1" dirty="0">
                <a:solidFill>
                  <a:srgbClr val="00B050"/>
                </a:solidFill>
                <a:latin typeface="+mj-lt"/>
              </a:rPr>
              <a:t>by 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  <a:latin typeface="+mj-lt"/>
              </a:rPr>
              <a:t>                   Program Specialist (PS) </a:t>
            </a:r>
            <a:r>
              <a:rPr lang="en-US" sz="3600" b="1" dirty="0">
                <a:latin typeface="+mj-lt"/>
              </a:rPr>
              <a:t>before</a:t>
            </a:r>
            <a:r>
              <a:rPr lang="en-US" sz="3600" b="1" dirty="0">
                <a:solidFill>
                  <a:srgbClr val="00B050"/>
                </a:solidFill>
                <a:latin typeface="+mj-lt"/>
              </a:rPr>
              <a:t> put on worksheet  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  <a:latin typeface="+mj-lt"/>
              </a:rPr>
              <a:t>                   if not on approved equipment list</a:t>
            </a:r>
          </a:p>
          <a:p>
            <a:pPr marL="0" indent="0">
              <a:buNone/>
            </a:pPr>
            <a:endParaRPr lang="en-US" sz="3600" b="1" dirty="0">
              <a:solidFill>
                <a:srgbClr val="00B050"/>
              </a:solidFill>
              <a:latin typeface="+mj-lt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en-US" sz="3800" b="1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Use per unit cost-  </a:t>
            </a:r>
            <a:r>
              <a:rPr lang="en-US" sz="3800" b="1" dirty="0">
                <a:highlight>
                  <a:srgbClr val="FFFF00"/>
                </a:highlight>
                <a:latin typeface="+mj-lt"/>
              </a:rPr>
              <a:t>include tax, shipping, handling, + warranty</a:t>
            </a:r>
          </a:p>
          <a:p>
            <a:pPr marL="0" indent="0">
              <a:buClr>
                <a:srgbClr val="00B050"/>
              </a:buClr>
              <a:buNone/>
            </a:pPr>
            <a:endParaRPr lang="en-US" sz="3800" dirty="0">
              <a:latin typeface="+mj-lt"/>
            </a:endParaRPr>
          </a:p>
          <a:p>
            <a:pPr marL="0" indent="0">
              <a:buClr>
                <a:srgbClr val="00B050"/>
              </a:buClr>
              <a:buNone/>
            </a:pP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22860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7" y="2727325"/>
            <a:ext cx="457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05600" y="1676399"/>
            <a:ext cx="2311082" cy="15565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I don’t think that is a piece of exercise equipment.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69" y="2236784"/>
            <a:ext cx="7191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2378073"/>
            <a:ext cx="6762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178" y="2638423"/>
            <a:ext cx="762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61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9598FC-0E47-4835-AED4-0DFA6D9CF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096190" cy="4590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958E32-0E63-4BE6-8053-0E4C00432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LEA Roles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DE3EFF-5B92-4A2D-A723-B20A5E055584}"/>
              </a:ext>
            </a:extLst>
          </p:cNvPr>
          <p:cNvSpPr/>
          <p:nvPr/>
        </p:nvSpPr>
        <p:spPr>
          <a:xfrm>
            <a:off x="152400" y="2895600"/>
            <a:ext cx="17526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665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75" y="838200"/>
            <a:ext cx="4072517" cy="128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770" y="2895600"/>
            <a:ext cx="3812729" cy="269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924300" cy="365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3660775" cy="156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9807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427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90" y="0"/>
            <a:ext cx="8522110" cy="6740030"/>
          </a:xfrm>
          <a:prstGeom prst="rect">
            <a:avLst/>
          </a:prstGeom>
        </p:spPr>
      </p:pic>
      <p:sp>
        <p:nvSpPr>
          <p:cNvPr id="6" name="Multiplication Sign 5"/>
          <p:cNvSpPr/>
          <p:nvPr/>
        </p:nvSpPr>
        <p:spPr>
          <a:xfrm>
            <a:off x="-304800" y="228600"/>
            <a:ext cx="8519652" cy="6699746"/>
          </a:xfrm>
          <a:prstGeom prst="mathMultiply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4A81F-5DF1-441F-AA77-24D00E416EAC}"/>
              </a:ext>
            </a:extLst>
          </p:cNvPr>
          <p:cNvSpPr txBox="1"/>
          <p:nvPr/>
        </p:nvSpPr>
        <p:spPr>
          <a:xfrm>
            <a:off x="381000" y="381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highlight>
                  <a:srgbClr val="FFFFCC"/>
                </a:highlight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5578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" y="0"/>
            <a:ext cx="9144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2923081">
            <a:off x="6009634" y="1936884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2"/>
          <p:cNvSpPr/>
          <p:nvPr/>
        </p:nvSpPr>
        <p:spPr>
          <a:xfrm rot="3935498">
            <a:off x="2192260" y="1787433"/>
            <a:ext cx="1071639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7200" y="990600"/>
            <a:ext cx="1981200" cy="10172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11384"/>
            <a:ext cx="318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Label with code-example “6733”</a:t>
            </a:r>
          </a:p>
        </p:txBody>
      </p:sp>
    </p:spTree>
    <p:extLst>
      <p:ext uri="{BB962C8B-B14F-4D97-AF65-F5344CB8AC3E}">
        <p14:creationId xmlns:p14="http://schemas.microsoft.com/office/powerpoint/2010/main" val="5239249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911A-76AA-4BB2-B1C4-BB75334A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BE06BF-5AF7-4B94-A398-A1D7FFB52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916" y="0"/>
            <a:ext cx="9269361" cy="7086600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14636700-FDFB-4653-8119-3BBDD5F5E4F7}"/>
              </a:ext>
            </a:extLst>
          </p:cNvPr>
          <p:cNvSpPr/>
          <p:nvPr/>
        </p:nvSpPr>
        <p:spPr>
          <a:xfrm rot="16696006">
            <a:off x="5257298" y="3413777"/>
            <a:ext cx="484632" cy="103429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0109AA81-9C0E-45C8-99D3-F4D451FF98D5}"/>
              </a:ext>
            </a:extLst>
          </p:cNvPr>
          <p:cNvSpPr/>
          <p:nvPr/>
        </p:nvSpPr>
        <p:spPr>
          <a:xfrm>
            <a:off x="3886200" y="4343400"/>
            <a:ext cx="914400" cy="914400"/>
          </a:xfrm>
          <a:prstGeom prst="mathMultiply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400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2688-DE13-41FD-9F2D-C6CFB32A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7848599" cy="1625600"/>
          </a:xfrm>
        </p:spPr>
        <p:txBody>
          <a:bodyPr/>
          <a:lstStyle/>
          <a:p>
            <a:r>
              <a:rPr lang="en-US" b="1" u="sng" dirty="0"/>
              <a:t>How to Upload in Related Documents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7DC937-0F82-4A40-A46D-8B779D4B6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Log-in to ADE Connect</a:t>
            </a:r>
          </a:p>
          <a:p>
            <a:r>
              <a:rPr lang="en-US"/>
              <a:t>Select CTE </a:t>
            </a:r>
            <a:r>
              <a:rPr lang="en-US" dirty="0"/>
              <a:t>Grant</a:t>
            </a:r>
          </a:p>
          <a:p>
            <a:r>
              <a:rPr lang="en-US" dirty="0"/>
              <a:t>Start a revision</a:t>
            </a:r>
          </a:p>
          <a:p>
            <a:r>
              <a:rPr lang="en-US" dirty="0"/>
              <a:t>Go to “Sections”</a:t>
            </a:r>
          </a:p>
          <a:p>
            <a:r>
              <a:rPr lang="en-US" dirty="0"/>
              <a:t>Select “Related Documents”</a:t>
            </a:r>
          </a:p>
          <a:p>
            <a:r>
              <a:rPr lang="en-US" dirty="0"/>
              <a:t>Click “upload new”</a:t>
            </a:r>
          </a:p>
          <a:p>
            <a:r>
              <a:rPr lang="en-US" dirty="0"/>
              <a:t>Upload</a:t>
            </a:r>
          </a:p>
        </p:txBody>
      </p:sp>
    </p:spTree>
    <p:extLst>
      <p:ext uri="{BB962C8B-B14F-4D97-AF65-F5344CB8AC3E}">
        <p14:creationId xmlns:p14="http://schemas.microsoft.com/office/powerpoint/2010/main" val="30172554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685801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Code</a:t>
            </a:r>
            <a:r>
              <a:rPr lang="en-US" sz="4000" b="1" u="sng" dirty="0">
                <a:solidFill>
                  <a:srgbClr val="00B050"/>
                </a:solidFill>
              </a:rPr>
              <a:t> 6800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7391400" cy="4191000"/>
          </a:xfrm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Certifications</a:t>
            </a:r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Both Perkins + Priority-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	</a:t>
            </a:r>
            <a:r>
              <a:rPr lang="en-US" sz="3200" b="1" dirty="0">
                <a:solidFill>
                  <a:schemeClr val="tx1"/>
                </a:solidFill>
              </a:rPr>
              <a:t>-</a:t>
            </a:r>
            <a:r>
              <a:rPr lang="en-US" sz="3200" dirty="0"/>
              <a:t>Can use to assist with certification 	fees for </a:t>
            </a:r>
            <a:r>
              <a:rPr lang="en-US" sz="3200" dirty="0">
                <a:highlight>
                  <a:srgbClr val="FFFF00"/>
                </a:highlight>
              </a:rPr>
              <a:t>ONLY</a:t>
            </a:r>
            <a:r>
              <a:rPr lang="en-US" sz="3200" dirty="0"/>
              <a:t> economically 	disadvantaged students;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must</a:t>
            </a:r>
            <a:r>
              <a:rPr lang="en-US" sz="3200" b="1" dirty="0">
                <a:highlight>
                  <a:srgbClr val="FFFF00"/>
                </a:highlight>
              </a:rPr>
              <a:t>    </a:t>
            </a:r>
          </a:p>
          <a:p>
            <a:pPr marL="0" indent="0">
              <a:buNone/>
            </a:pPr>
            <a:r>
              <a:rPr lang="en-US" sz="3200" b="1" dirty="0"/>
              <a:t>    </a:t>
            </a:r>
            <a:r>
              <a:rPr lang="en-US" sz="3200" b="1" dirty="0">
                <a:highlight>
                  <a:srgbClr val="FFFF00"/>
                </a:highlight>
              </a:rPr>
              <a:t>include this in the narrative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78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853108-A676-4CF3-8A6F-73885A54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6858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Career Exploration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A4F97F-44FA-4FCB-A001-C5037A82F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3962400" cy="4593561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00B050"/>
                </a:solidFill>
              </a:rPr>
              <a:t>Perkins</a:t>
            </a:r>
          </a:p>
          <a:p>
            <a:pPr marL="457200" lvl="1" indent="0">
              <a:buNone/>
            </a:pPr>
            <a:r>
              <a:rPr lang="en-US" sz="2400" dirty="0"/>
              <a:t>-</a:t>
            </a:r>
            <a:r>
              <a:rPr lang="en-US" sz="2400" b="1" dirty="0">
                <a:solidFill>
                  <a:srgbClr val="0070C0"/>
                </a:solidFill>
              </a:rPr>
              <a:t>Equipment-</a:t>
            </a:r>
          </a:p>
          <a:p>
            <a:pPr marL="457200" lvl="1" indent="0">
              <a:buNone/>
            </a:pPr>
            <a:r>
              <a:rPr lang="en-US" sz="2400" dirty="0"/>
              <a:t>	-Grades 7+8-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no</a:t>
            </a:r>
          </a:p>
          <a:p>
            <a:pPr marL="457200" lvl="1" indent="0">
              <a:buNone/>
            </a:pPr>
            <a:r>
              <a:rPr lang="en-US" sz="2400" dirty="0"/>
              <a:t>	-Grade 9- </a:t>
            </a:r>
            <a:r>
              <a:rPr lang="en-US" sz="2400" b="1" dirty="0">
                <a:solidFill>
                  <a:srgbClr val="00B050"/>
                </a:solidFill>
              </a:rPr>
              <a:t>yes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-</a:t>
            </a:r>
            <a:r>
              <a:rPr lang="en-US" sz="2400" b="1" dirty="0">
                <a:solidFill>
                  <a:srgbClr val="0070C0"/>
                </a:solidFill>
              </a:rPr>
              <a:t>Instructional Supplies</a:t>
            </a:r>
          </a:p>
          <a:p>
            <a:pPr marL="457200" lvl="1" indent="0">
              <a:buNone/>
            </a:pPr>
            <a:r>
              <a:rPr lang="en-US" sz="2400" dirty="0"/>
              <a:t>	- Grades 7,8,9- </a:t>
            </a:r>
            <a:r>
              <a:rPr lang="en-US" sz="2400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F50DF-90B5-4D65-91FC-67BD00682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9204" y="1447800"/>
            <a:ext cx="3826996" cy="4593563"/>
          </a:xfrm>
        </p:spPr>
        <p:txBody>
          <a:bodyPr/>
          <a:lstStyle/>
          <a:p>
            <a:r>
              <a:rPr lang="en-US" sz="2400" b="1" u="sng" dirty="0">
                <a:solidFill>
                  <a:srgbClr val="00B050"/>
                </a:solidFill>
              </a:rPr>
              <a:t>Priority</a:t>
            </a:r>
          </a:p>
          <a:p>
            <a:pPr marL="457200" lvl="1" indent="0">
              <a:buNone/>
            </a:pPr>
            <a:r>
              <a:rPr lang="en-US" sz="2400" dirty="0"/>
              <a:t>-</a:t>
            </a:r>
            <a:r>
              <a:rPr lang="en-US" sz="2400" b="1" dirty="0">
                <a:solidFill>
                  <a:srgbClr val="0070C0"/>
                </a:solidFill>
              </a:rPr>
              <a:t>Equipment-</a:t>
            </a:r>
            <a:r>
              <a:rPr lang="en-US" sz="2400" dirty="0"/>
              <a:t> </a:t>
            </a:r>
          </a:p>
          <a:p>
            <a:pPr marL="457200" lvl="1" indent="0">
              <a:buNone/>
            </a:pPr>
            <a:r>
              <a:rPr lang="en-US" sz="2400" dirty="0"/>
              <a:t>	-Grades 7,8,9- </a:t>
            </a:r>
            <a:r>
              <a:rPr lang="en-US" sz="2400" b="1" dirty="0">
                <a:solidFill>
                  <a:srgbClr val="00B050"/>
                </a:solidFill>
              </a:rPr>
              <a:t>yes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Clr>
                <a:srgbClr val="5FCBEF"/>
              </a:buClr>
              <a:buNone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sz="2400" b="1" dirty="0">
                <a:solidFill>
                  <a:srgbClr val="0070C0"/>
                </a:solidFill>
              </a:rPr>
              <a:t>Instructional Supplies</a:t>
            </a:r>
          </a:p>
          <a:p>
            <a:pPr marL="457200" lvl="1" indent="0">
              <a:buClr>
                <a:srgbClr val="5FCBEF"/>
              </a:buClr>
              <a:buNone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- Grades 7,8,9- </a:t>
            </a:r>
            <a:r>
              <a:rPr lang="en-US" sz="2400" b="1" dirty="0">
                <a:solidFill>
                  <a:srgbClr val="00B050"/>
                </a:solidFill>
              </a:rPr>
              <a:t>yes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347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28B4D-F303-4716-B8F8-F47BD4B6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962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+mn-lt"/>
              </a:rPr>
              <a:t>Reminder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b="1" u="sng" dirty="0">
                <a:solidFill>
                  <a:srgbClr val="FF0000"/>
                </a:solidFill>
                <a:latin typeface="+mn-lt"/>
              </a:rPr>
              <a:t>Indirect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b="1" dirty="0">
                <a:solidFill>
                  <a:srgbClr val="0070C0"/>
                </a:solidFill>
              </a:rPr>
              <a:t>Priority- </a:t>
            </a:r>
            <a:r>
              <a:rPr lang="en-US" sz="2700" b="1" dirty="0">
                <a:solidFill>
                  <a:srgbClr val="0070C0"/>
                </a:solidFill>
                <a:highlight>
                  <a:srgbClr val="FFFF00"/>
                </a:highlight>
              </a:rPr>
              <a:t>no</a:t>
            </a:r>
            <a:r>
              <a:rPr lang="en-US" sz="2700" b="1" dirty="0">
                <a:solidFill>
                  <a:srgbClr val="0070C0"/>
                </a:solidFill>
              </a:rPr>
              <a:t> indirect cost allowed</a:t>
            </a:r>
          </a:p>
          <a:p>
            <a:endParaRPr lang="en-US" sz="2700" dirty="0">
              <a:solidFill>
                <a:srgbClr val="0070C0"/>
              </a:solidFill>
            </a:endParaRPr>
          </a:p>
          <a:p>
            <a:endParaRPr lang="en-US" sz="2700" dirty="0">
              <a:solidFill>
                <a:srgbClr val="0070C0"/>
              </a:solidFill>
            </a:endParaRPr>
          </a:p>
          <a:p>
            <a:r>
              <a:rPr lang="en-US" sz="2700" b="1" dirty="0">
                <a:solidFill>
                  <a:srgbClr val="00B050"/>
                </a:solidFill>
              </a:rPr>
              <a:t>Perkins- 5% limit on 2300 + indirect cost</a:t>
            </a:r>
          </a:p>
        </p:txBody>
      </p:sp>
    </p:spTree>
    <p:extLst>
      <p:ext uri="{BB962C8B-B14F-4D97-AF65-F5344CB8AC3E}">
        <p14:creationId xmlns:p14="http://schemas.microsoft.com/office/powerpoint/2010/main" val="38754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+mn-lt"/>
              </a:rPr>
              <a:t>Grant/ADE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4517363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00B050"/>
                </a:solidFill>
              </a:rPr>
              <a:t>Directions</a:t>
            </a:r>
          </a:p>
          <a:p>
            <a:pPr lvl="1"/>
            <a:r>
              <a:rPr lang="en-US" sz="2400" b="1" dirty="0"/>
              <a:t>Log onto ADE Website</a:t>
            </a:r>
          </a:p>
          <a:p>
            <a:pPr lvl="1"/>
            <a:r>
              <a:rPr lang="en-US" sz="2400" b="1" dirty="0"/>
              <a:t>Find CTE</a:t>
            </a:r>
          </a:p>
          <a:p>
            <a:pPr lvl="1"/>
            <a:r>
              <a:rPr lang="en-US" sz="2400" b="1" dirty="0"/>
              <a:t>Find Program List</a:t>
            </a:r>
          </a:p>
          <a:p>
            <a:pPr lvl="1"/>
            <a:r>
              <a:rPr lang="en-US" sz="2400" b="1" dirty="0"/>
              <a:t>Find  Program  Areas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b="1" dirty="0"/>
              <a:t>Find Equipment List</a:t>
            </a:r>
          </a:p>
          <a:p>
            <a:pPr lvl="1"/>
            <a:r>
              <a:rPr lang="en-US" sz="2400" b="1" dirty="0"/>
              <a:t>Find Entity Administrator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81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98080" cy="9906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Other Grant Guidelines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7239000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accent1"/>
                </a:solidFill>
                <a:latin typeface="+mj-lt"/>
              </a:rPr>
              <a:t>   </a:t>
            </a:r>
            <a:r>
              <a:rPr lang="en-US" sz="3400" b="1" u="sng" dirty="0">
                <a:solidFill>
                  <a:schemeClr val="accent1"/>
                </a:solidFill>
                <a:latin typeface="+mj-lt"/>
              </a:rPr>
              <a:t>Priority Grant</a:t>
            </a:r>
          </a:p>
          <a:p>
            <a:pPr marL="0" indent="0">
              <a:buNone/>
            </a:pPr>
            <a:endParaRPr lang="en-US" sz="3400" b="1" u="sng" dirty="0">
              <a:solidFill>
                <a:schemeClr val="accent1"/>
              </a:solidFill>
              <a:latin typeface="+mj-lt"/>
            </a:endParaRPr>
          </a:p>
          <a:p>
            <a:pPr lvl="1"/>
            <a:r>
              <a:rPr lang="en-US" sz="3400" b="1" dirty="0">
                <a:latin typeface="+mj-lt"/>
              </a:rPr>
              <a:t>Materials purchased with state funds must be </a:t>
            </a:r>
            <a:r>
              <a:rPr lang="en-US" sz="3400" b="1" dirty="0">
                <a:solidFill>
                  <a:srgbClr val="00B050"/>
                </a:solidFill>
                <a:highlight>
                  <a:srgbClr val="FFFF00"/>
                </a:highlight>
                <a:latin typeface="+mj-lt"/>
              </a:rPr>
              <a:t>IN HAND </a:t>
            </a:r>
            <a:r>
              <a:rPr lang="en-US" sz="3400" b="1" dirty="0">
                <a:highlight>
                  <a:srgbClr val="FFFF00"/>
                </a:highlight>
                <a:latin typeface="+mj-lt"/>
              </a:rPr>
              <a:t>by </a:t>
            </a:r>
            <a:r>
              <a:rPr lang="en-US" sz="3400" b="1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June 30</a:t>
            </a:r>
          </a:p>
          <a:p>
            <a:pPr marL="457200" lvl="1" indent="0">
              <a:buNone/>
            </a:pPr>
            <a:endParaRPr lang="en-US" sz="3400" b="1" u="sng" dirty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n-US" sz="3400" b="1" u="sng" dirty="0">
                <a:solidFill>
                  <a:schemeClr val="accent1"/>
                </a:solidFill>
                <a:latin typeface="+mj-lt"/>
              </a:rPr>
              <a:t>Perkins Grant</a:t>
            </a:r>
          </a:p>
          <a:p>
            <a:pPr marL="457200" lvl="1" indent="0">
              <a:buNone/>
            </a:pPr>
            <a:endParaRPr lang="en-US" sz="3400" b="1" u="sng" dirty="0">
              <a:solidFill>
                <a:schemeClr val="accent1"/>
              </a:solidFill>
              <a:latin typeface="+mj-lt"/>
            </a:endParaRPr>
          </a:p>
          <a:p>
            <a:pPr lvl="1"/>
            <a:r>
              <a:rPr lang="en-US" sz="3400" b="1" dirty="0"/>
              <a:t>Materials purchased with federal funds must be </a:t>
            </a:r>
            <a:r>
              <a:rPr lang="en-US" sz="3400" b="1" dirty="0">
                <a:solidFill>
                  <a:srgbClr val="00B050"/>
                </a:solidFill>
                <a:highlight>
                  <a:srgbClr val="FFFF00"/>
                </a:highlight>
              </a:rPr>
              <a:t>IN HAND </a:t>
            </a:r>
            <a:r>
              <a:rPr lang="en-US" sz="3400" b="1" dirty="0">
                <a:highlight>
                  <a:srgbClr val="FFFF00"/>
                </a:highlight>
              </a:rPr>
              <a:t>by </a:t>
            </a:r>
            <a:r>
              <a:rPr lang="en-US" sz="3400" b="1" dirty="0">
                <a:solidFill>
                  <a:srgbClr val="FF0000"/>
                </a:solidFill>
                <a:highlight>
                  <a:srgbClr val="FFFF00"/>
                </a:highlight>
              </a:rPr>
              <a:t>December 30 with money obligated by September 30</a:t>
            </a:r>
          </a:p>
          <a:p>
            <a:pPr marL="457200" lvl="1" indent="0">
              <a:buNone/>
            </a:pPr>
            <a:endParaRPr lang="en-US" sz="3600" b="1" dirty="0">
              <a:solidFill>
                <a:srgbClr val="FF0000"/>
              </a:solidFill>
              <a:latin typeface="+mj-lt"/>
            </a:endParaRPr>
          </a:p>
          <a:p>
            <a:pPr marL="114300" indent="0">
              <a:buNone/>
            </a:pP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4638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17018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Communication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707" y="1937364"/>
            <a:ext cx="2071688" cy="292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28850"/>
            <a:ext cx="7010400" cy="3449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30312"/>
            <a:ext cx="4521994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68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6A8580-E46A-48EE-8CAC-57795C9E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185E8C-511A-4ECF-9A4F-8DCD12748291}"/>
              </a:ext>
            </a:extLst>
          </p:cNvPr>
          <p:cNvSpPr txBox="1">
            <a:spLocks/>
          </p:cNvSpPr>
          <p:nvPr/>
        </p:nvSpPr>
        <p:spPr>
          <a:xfrm>
            <a:off x="152400" y="990600"/>
            <a:ext cx="7848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7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When receiving a message of “Status cannot be changed, validation errors exist.” Check the “Validation” column and </a:t>
            </a:r>
          </a:p>
          <a:p>
            <a:pPr marL="0" indent="0">
              <a:buNone/>
              <a:defRPr/>
            </a:pPr>
            <a:r>
              <a:rPr kumimoji="0" lang="en-US" sz="7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click on the very top “Messages” link</a:t>
            </a:r>
          </a:p>
          <a:p>
            <a:pPr marL="0" indent="0">
              <a:buNone/>
              <a:defRPr/>
            </a:pPr>
            <a:r>
              <a:rPr kumimoji="0" lang="en-US" sz="7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    -</a:t>
            </a:r>
            <a:r>
              <a:rPr kumimoji="0" lang="en-US" sz="7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 will show you errors preventing the submission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B3FC8-EEE0-4063-BE9B-68FCF88C015F}"/>
              </a:ext>
            </a:extLst>
          </p:cNvPr>
          <p:cNvSpPr txBox="1"/>
          <p:nvPr/>
        </p:nvSpPr>
        <p:spPr>
          <a:xfrm>
            <a:off x="304800" y="186999"/>
            <a:ext cx="3817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</a:rPr>
              <a:t>Trouble Shooting</a:t>
            </a:r>
          </a:p>
        </p:txBody>
      </p:sp>
    </p:spTree>
    <p:extLst>
      <p:ext uri="{BB962C8B-B14F-4D97-AF65-F5344CB8AC3E}">
        <p14:creationId xmlns:p14="http://schemas.microsoft.com/office/powerpoint/2010/main" val="4580144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D3BF0AC-FB29-4334-8C16-E2EAF4F2CC9D}"/>
              </a:ext>
            </a:extLst>
          </p:cNvPr>
          <p:cNvSpPr txBox="1">
            <a:spLocks/>
          </p:cNvSpPr>
          <p:nvPr/>
        </p:nvSpPr>
        <p:spPr>
          <a:xfrm>
            <a:off x="156845" y="4038601"/>
            <a:ext cx="7691755" cy="1142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Messages page allows you to pinpoint the error or missing information and click directly to the page that needs attention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A2F7C4B-A324-41E8-B111-0B58E556D326}"/>
              </a:ext>
            </a:extLst>
          </p:cNvPr>
          <p:cNvSpPr txBox="1"/>
          <p:nvPr/>
        </p:nvSpPr>
        <p:spPr>
          <a:xfrm>
            <a:off x="156845" y="5181600"/>
            <a:ext cx="7705090" cy="138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 defTabSz="914400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Ea</a:t>
            </a:r>
            <a:r>
              <a:rPr sz="2800" spc="95" dirty="0">
                <a:solidFill>
                  <a:prstClr val="black"/>
                </a:solidFill>
                <a:latin typeface="Tw Cen MT"/>
                <a:cs typeface="Tw Cen MT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mes</a:t>
            </a:r>
            <a:r>
              <a:rPr sz="2800" spc="-5" dirty="0">
                <a:solidFill>
                  <a:prstClr val="black"/>
                </a:solidFill>
                <a:latin typeface="Tw Cen MT"/>
                <a:cs typeface="Tw Cen MT"/>
              </a:rPr>
              <a:t>s</a:t>
            </a:r>
            <a:r>
              <a:rPr sz="2800" spc="-20" dirty="0">
                <a:solidFill>
                  <a:prstClr val="black"/>
                </a:solidFill>
                <a:latin typeface="Tw Cen MT"/>
                <a:cs typeface="Tw Cen MT"/>
              </a:rPr>
              <a:t>a</a:t>
            </a:r>
            <a:r>
              <a:rPr sz="2800" spc="-75" dirty="0">
                <a:solidFill>
                  <a:prstClr val="black"/>
                </a:solidFill>
                <a:latin typeface="Tw Cen MT"/>
                <a:cs typeface="Tw Cen MT"/>
              </a:rPr>
              <a:t>g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e</a:t>
            </a:r>
            <a:r>
              <a:rPr sz="2800" spc="5" dirty="0">
                <a:solidFill>
                  <a:prstClr val="black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i</a:t>
            </a:r>
            <a:r>
              <a:rPr sz="2800" spc="-10" dirty="0">
                <a:solidFill>
                  <a:prstClr val="black"/>
                </a:solidFill>
                <a:latin typeface="Tw Cen MT"/>
                <a:cs typeface="Tw Cen MT"/>
              </a:rPr>
              <a:t>s</a:t>
            </a:r>
            <a:r>
              <a:rPr sz="2800" spc="5" dirty="0">
                <a:solidFill>
                  <a:prstClr val="black"/>
                </a:solidFill>
                <a:latin typeface="Tw Cen MT"/>
                <a:cs typeface="Tw Cen MT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w Cen MT"/>
                <a:cs typeface="Tw Cen MT"/>
              </a:rPr>
              <a:t>a</a:t>
            </a:r>
            <a:r>
              <a:rPr sz="2800" dirty="0">
                <a:solidFill>
                  <a:prstClr val="black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prstClr val="black"/>
                </a:solidFill>
                <a:highlight>
                  <a:srgbClr val="FFFF00"/>
                </a:highlight>
                <a:latin typeface="Tw Cen MT"/>
                <a:cs typeface="Tw Cen MT"/>
              </a:rPr>
              <a:t>cli</a:t>
            </a:r>
            <a:r>
              <a:rPr sz="2800" spc="40" dirty="0">
                <a:solidFill>
                  <a:prstClr val="black"/>
                </a:solidFill>
                <a:highlight>
                  <a:srgbClr val="FFFF00"/>
                </a:highlight>
                <a:latin typeface="Tw Cen MT"/>
                <a:cs typeface="Tw Cen MT"/>
              </a:rPr>
              <a:t>c</a:t>
            </a:r>
            <a:r>
              <a:rPr sz="2800" spc="-15" dirty="0">
                <a:solidFill>
                  <a:prstClr val="black"/>
                </a:solidFill>
                <a:highlight>
                  <a:srgbClr val="FFFF00"/>
                </a:highlight>
                <a:latin typeface="Tw Cen MT"/>
                <a:cs typeface="Tw Cen MT"/>
              </a:rPr>
              <a:t>kable</a:t>
            </a:r>
            <a:r>
              <a:rPr sz="2800" spc="5" dirty="0">
                <a:solidFill>
                  <a:prstClr val="black"/>
                </a:solidFill>
                <a:highlight>
                  <a:srgbClr val="FFFF00"/>
                </a:highlight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prstClr val="black"/>
                </a:solidFill>
                <a:highlight>
                  <a:srgbClr val="FFFF00"/>
                </a:highlight>
                <a:latin typeface="Tw Cen MT"/>
                <a:cs typeface="Tw Cen MT"/>
              </a:rPr>
              <a:t>link</a:t>
            </a:r>
            <a:endParaRPr sz="2800" dirty="0">
              <a:solidFill>
                <a:prstClr val="black"/>
              </a:solidFill>
              <a:highlight>
                <a:srgbClr val="FFFF00"/>
              </a:highlight>
              <a:latin typeface="Tw Cen MT"/>
              <a:cs typeface="Tw Cen MT"/>
            </a:endParaRPr>
          </a:p>
          <a:p>
            <a:pPr marL="469900" marR="6350" indent="-457200" defTabSz="914400">
              <a:spcBef>
                <a:spcPts val="67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sz="2800" spc="-10" dirty="0">
                <a:solidFill>
                  <a:prstClr val="black"/>
                </a:solidFill>
                <a:highlight>
                  <a:srgbClr val="FFFF00"/>
                </a:highlight>
                <a:latin typeface="Tw Cen MT"/>
                <a:cs typeface="Tw Cen MT"/>
              </a:rPr>
              <a:t>Cli</a:t>
            </a:r>
            <a:r>
              <a:rPr sz="2800" spc="45" dirty="0">
                <a:solidFill>
                  <a:prstClr val="black"/>
                </a:solidFill>
                <a:highlight>
                  <a:srgbClr val="FFFF00"/>
                </a:highlight>
                <a:latin typeface="Tw Cen MT"/>
                <a:cs typeface="Tw Cen MT"/>
              </a:rPr>
              <a:t>c</a:t>
            </a:r>
            <a:r>
              <a:rPr sz="2800" spc="-15" dirty="0">
                <a:solidFill>
                  <a:prstClr val="black"/>
                </a:solidFill>
                <a:highlight>
                  <a:srgbClr val="FFFF00"/>
                </a:highlight>
                <a:latin typeface="Tw Cen MT"/>
                <a:cs typeface="Tw Cen MT"/>
              </a:rPr>
              <a:t>king</a:t>
            </a:r>
            <a:r>
              <a:rPr sz="2800" spc="-5" dirty="0">
                <a:solidFill>
                  <a:prstClr val="black"/>
                </a:solidFill>
                <a:highlight>
                  <a:srgbClr val="FFFF00"/>
                </a:highlight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prstClr val="black"/>
                </a:solidFill>
                <a:highlight>
                  <a:srgbClr val="FFFF00"/>
                </a:highlight>
                <a:latin typeface="Tw Cen MT"/>
                <a:cs typeface="Tw Cen MT"/>
              </a:rPr>
              <a:t>link</a:t>
            </a:r>
            <a:r>
              <a:rPr sz="2800" dirty="0">
                <a:solidFill>
                  <a:prstClr val="black"/>
                </a:solidFill>
                <a:highlight>
                  <a:srgbClr val="FFFF00"/>
                </a:highlight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w Cen MT"/>
                <a:cs typeface="Tw Cen MT"/>
              </a:rPr>
              <a:t>will</a:t>
            </a:r>
            <a:r>
              <a:rPr sz="2800" spc="-5" dirty="0">
                <a:solidFill>
                  <a:prstClr val="black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w Cen MT"/>
                <a:cs typeface="Tw Cen MT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a</a:t>
            </a:r>
            <a:r>
              <a:rPr sz="2800" spc="-80" dirty="0">
                <a:solidFill>
                  <a:prstClr val="black"/>
                </a:solidFill>
                <a:latin typeface="Tw Cen MT"/>
                <a:cs typeface="Tw Cen MT"/>
              </a:rPr>
              <a:t>k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e</a:t>
            </a:r>
            <a:r>
              <a:rPr sz="2800" spc="10" dirty="0">
                <a:solidFill>
                  <a:prstClr val="black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us</a:t>
            </a:r>
            <a:r>
              <a:rPr sz="2800" spc="-10" dirty="0">
                <a:solidFill>
                  <a:prstClr val="black"/>
                </a:solidFill>
                <a:latin typeface="Tw Cen MT"/>
                <a:cs typeface="Tw Cen MT"/>
              </a:rPr>
              <a:t>er</a:t>
            </a:r>
            <a:r>
              <a:rPr sz="2800" spc="10" dirty="0">
                <a:solidFill>
                  <a:prstClr val="black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to</a:t>
            </a:r>
            <a:r>
              <a:rPr sz="2800" spc="-5" dirty="0">
                <a:solidFill>
                  <a:prstClr val="black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the</a:t>
            </a:r>
            <a:r>
              <a:rPr sz="2800" spc="5" dirty="0">
                <a:solidFill>
                  <a:prstClr val="black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w Cen MT"/>
                <a:cs typeface="Tw Cen MT"/>
              </a:rPr>
              <a:t>scre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en</a:t>
            </a:r>
            <a:r>
              <a:rPr sz="2800" spc="-5" dirty="0">
                <a:solidFill>
                  <a:prstClr val="black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on</a:t>
            </a:r>
            <a:r>
              <a:rPr sz="2800" spc="-5" dirty="0">
                <a:solidFill>
                  <a:prstClr val="black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whi</a:t>
            </a:r>
            <a:r>
              <a:rPr sz="2800" spc="90" dirty="0">
                <a:solidFill>
                  <a:prstClr val="black"/>
                </a:solidFill>
                <a:latin typeface="Tw Cen MT"/>
                <a:cs typeface="Tw Cen MT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the</a:t>
            </a:r>
            <a:r>
              <a:rPr sz="2800" spc="-10" dirty="0">
                <a:solidFill>
                  <a:prstClr val="black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is</a:t>
            </a:r>
            <a:r>
              <a:rPr sz="2800" spc="-5" dirty="0">
                <a:solidFill>
                  <a:prstClr val="black"/>
                </a:solidFill>
                <a:latin typeface="Tw Cen MT"/>
                <a:cs typeface="Tw Cen MT"/>
              </a:rPr>
              <a:t>s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ue</a:t>
            </a:r>
            <a:r>
              <a:rPr sz="2800" spc="10" dirty="0">
                <a:solidFill>
                  <a:prstClr val="black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w Cen MT"/>
                <a:cs typeface="Tw Cen MT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cur</a:t>
            </a:r>
            <a:r>
              <a:rPr sz="2800" spc="-5" dirty="0">
                <a:solidFill>
                  <a:prstClr val="black"/>
                </a:solidFill>
                <a:latin typeface="Tw Cen MT"/>
                <a:cs typeface="Tw Cen MT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w Cen MT"/>
                <a:cs typeface="Tw Cen MT"/>
              </a:rPr>
              <a:t>ed</a:t>
            </a:r>
            <a:endParaRPr sz="2800" dirty="0">
              <a:solidFill>
                <a:prstClr val="black"/>
              </a:solidFill>
              <a:latin typeface="Tw Cen MT"/>
              <a:cs typeface="Tw Cen M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FBF90C6-0A60-43E7-B440-0EDE7D71B198}"/>
              </a:ext>
            </a:extLst>
          </p:cNvPr>
          <p:cNvSpPr/>
          <p:nvPr/>
        </p:nvSpPr>
        <p:spPr>
          <a:xfrm>
            <a:off x="228600" y="76201"/>
            <a:ext cx="6553200" cy="380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defTabSz="914400">
              <a:defRPr/>
            </a:pPr>
            <a:endParaRPr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5668613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1048-9377-449F-9FBB-A03FABEB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61740" y="4975225"/>
            <a:ext cx="7086600" cy="457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CTE makes a difference, too!!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          </a:t>
            </a:r>
            <a:r>
              <a:rPr lang="en-US" b="1" dirty="0">
                <a:solidFill>
                  <a:srgbClr val="FF0000"/>
                </a:solidFill>
              </a:rPr>
              <a:t>Any Questions??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FD3488-BE07-4674-AF7A-D59ABCA7E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272" y="457200"/>
            <a:ext cx="6163537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6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84" y="76201"/>
            <a:ext cx="8296665" cy="8382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Entity Administrators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84" y="685800"/>
            <a:ext cx="3662898" cy="4222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066800"/>
            <a:ext cx="533400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0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2F67-E830-4A62-B728-2A6E5797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7848600" cy="938981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Getting Access to CTE Applications</a:t>
            </a:r>
            <a:r>
              <a:rPr lang="en-US" u="sng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CC513-E0A5-4668-AE2C-4094FF5E4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86200" cy="518160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5FCBEF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GME- LEA roles</a:t>
            </a:r>
          </a:p>
          <a:p>
            <a:pPr lvl="1">
              <a:buClr>
                <a:srgbClr val="5FCBEF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LEA View</a:t>
            </a:r>
          </a:p>
          <a:p>
            <a:pPr lvl="1">
              <a:buClr>
                <a:srgbClr val="5FCBEF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LEA Update</a:t>
            </a:r>
          </a:p>
          <a:p>
            <a:pPr lvl="1">
              <a:buClr>
                <a:srgbClr val="5FCBEF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LEA Business Manager</a:t>
            </a:r>
          </a:p>
          <a:p>
            <a:pPr lvl="1">
              <a:buClr>
                <a:srgbClr val="5FCBEF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LEA Authorized Representative 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CTE Data Portal</a:t>
            </a:r>
          </a:p>
          <a:p>
            <a:pPr lvl="1"/>
            <a:r>
              <a:rPr lang="en-US" sz="2400" b="1" dirty="0"/>
              <a:t>Use modify level</a:t>
            </a:r>
          </a:p>
          <a:p>
            <a:endParaRPr lang="en-US" sz="2400" b="1" dirty="0"/>
          </a:p>
          <a:p>
            <a:r>
              <a:rPr lang="en-US" sz="2400" b="1" dirty="0"/>
              <a:t>Assessments- 3 levels</a:t>
            </a:r>
          </a:p>
          <a:p>
            <a:pPr lvl="1"/>
            <a:r>
              <a:rPr lang="en-US" sz="2400" b="1" dirty="0"/>
              <a:t>Level III- Read only</a:t>
            </a:r>
          </a:p>
          <a:p>
            <a:pPr lvl="1"/>
            <a:r>
              <a:rPr lang="en-US" sz="2400" b="1" dirty="0"/>
              <a:t>Level II- Teachers</a:t>
            </a:r>
          </a:p>
          <a:p>
            <a:pPr lvl="1"/>
            <a:r>
              <a:rPr lang="en-US" sz="2400" b="1" dirty="0"/>
              <a:t>Level I- Coordinator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CDAA9-DAAF-4B29-B7FB-3E59C43C27F7}"/>
              </a:ext>
            </a:extLst>
          </p:cNvPr>
          <p:cNvSpPr txBox="1"/>
          <p:nvPr/>
        </p:nvSpPr>
        <p:spPr>
          <a:xfrm>
            <a:off x="4191000" y="2190336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b="1" u="sng" dirty="0">
                <a:solidFill>
                  <a:srgbClr val="00B050"/>
                </a:solidFill>
              </a:rPr>
              <a:t>For Approval/permission</a:t>
            </a:r>
            <a:r>
              <a:rPr lang="en-US" dirty="0"/>
              <a:t>- go to Entity Administrator in ADA Connect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F5B324-67B2-495E-A6E0-0986802BD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514131"/>
            <a:ext cx="2819400" cy="186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7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6637468" cy="13620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CTE Federal Perkins Funding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19200" y="3429000"/>
            <a:ext cx="6637467" cy="152041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What do we get and how can we use it?  </a:t>
            </a:r>
          </a:p>
        </p:txBody>
      </p:sp>
      <p:pic>
        <p:nvPicPr>
          <p:cNvPr id="1027" name="Picture 3" descr="C:\Users\jrobert\AppData\Local\Microsoft\Windows\Temporary Internet Files\Content.IE5\EJWOUOWN\mone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" y="4114800"/>
            <a:ext cx="19558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099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7081</TotalTime>
  <Words>1182</Words>
  <Application>Microsoft Office PowerPoint</Application>
  <PresentationFormat>On-screen Show (4:3)</PresentationFormat>
  <Paragraphs>290</Paragraphs>
  <Slides>64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64</vt:i4>
      </vt:variant>
    </vt:vector>
  </HeadingPairs>
  <TitlesOfParts>
    <vt:vector size="80" baseType="lpstr">
      <vt:lpstr>Arial</vt:lpstr>
      <vt:lpstr>Arial Black</vt:lpstr>
      <vt:lpstr>Arial Rounded MT Bold</vt:lpstr>
      <vt:lpstr>Bauhaus 93</vt:lpstr>
      <vt:lpstr>Calibri</vt:lpstr>
      <vt:lpstr>Calibri Light</vt:lpstr>
      <vt:lpstr>Times New Roman</vt:lpstr>
      <vt:lpstr>Trebuchet MS</vt:lpstr>
      <vt:lpstr>Tw Cen MT</vt:lpstr>
      <vt:lpstr>Wingdings</vt:lpstr>
      <vt:lpstr>Wingdings 3</vt:lpstr>
      <vt:lpstr>Facet</vt:lpstr>
      <vt:lpstr>Office Theme</vt:lpstr>
      <vt:lpstr>1_Office Theme</vt:lpstr>
      <vt:lpstr>2_Office Theme</vt:lpstr>
      <vt:lpstr>4_Office Theme</vt:lpstr>
      <vt:lpstr>CTE  101 For New Directors</vt:lpstr>
      <vt:lpstr>Vocabulary*</vt:lpstr>
      <vt:lpstr>Funding Sources</vt:lpstr>
      <vt:lpstr>Who Does What at CTE</vt:lpstr>
      <vt:lpstr>LEA Roles</vt:lpstr>
      <vt:lpstr>Grant/ADE Navigation</vt:lpstr>
      <vt:lpstr>Entity Administrators</vt:lpstr>
      <vt:lpstr>Getting Access to CTE Applications*</vt:lpstr>
      <vt:lpstr>CTE Federal Perkins Funding</vt:lpstr>
      <vt:lpstr>How are Perkins Funds Allocated?</vt:lpstr>
      <vt:lpstr>Perkins Spending Requirements</vt:lpstr>
      <vt:lpstr>Not Allowed for Perkins</vt:lpstr>
      <vt:lpstr>CTE  State Priority Funding</vt:lpstr>
      <vt:lpstr>State Priority Funding </vt:lpstr>
      <vt:lpstr>How is Priority Funding Determined?</vt:lpstr>
      <vt:lpstr>What are components of an approved program?    Approved program has- certified instructor, placement, concentrator</vt:lpstr>
      <vt:lpstr>Exemptions</vt:lpstr>
      <vt:lpstr> Where Enter       40 +100th Day Enrollment</vt:lpstr>
      <vt:lpstr>State Priority Grants</vt:lpstr>
      <vt:lpstr>Budget</vt:lpstr>
      <vt:lpstr>Application Process</vt:lpstr>
      <vt:lpstr>2019- Priority</vt:lpstr>
      <vt:lpstr>2019-Perkins</vt:lpstr>
      <vt:lpstr>PowerPoint Presentation</vt:lpstr>
      <vt:lpstr>Performance Measures</vt:lpstr>
      <vt:lpstr>PowerPoint Presentation</vt:lpstr>
      <vt:lpstr>PowerPoint Presentation</vt:lpstr>
      <vt:lpstr>Expenditure- description</vt:lpstr>
      <vt:lpstr>PowerPoint Presentation</vt:lpstr>
      <vt:lpstr>HINT</vt:lpstr>
      <vt:lpstr>PowerPoint Presentation</vt:lpstr>
      <vt:lpstr>Object Coding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traveling with students               -code 6500-2100  teacher traveling (no students)               -code 6500-2100</vt:lpstr>
      <vt:lpstr>Supplies- 6600</vt:lpstr>
      <vt:lpstr>Supplies</vt:lpstr>
      <vt:lpstr>Supplies- for both Perkins + Priority</vt:lpstr>
      <vt:lpstr>Checklist</vt:lpstr>
      <vt:lpstr>Keep It Simple</vt:lpstr>
      <vt:lpstr>Supplies-Software</vt:lpstr>
      <vt:lpstr>Supplies- Magazine Subscriptions</vt:lpstr>
      <vt:lpstr>Informational Materials</vt:lpstr>
      <vt:lpstr>PowerPoint Presentation</vt:lpstr>
      <vt:lpstr>PowerPoint Presentation</vt:lpstr>
      <vt:lpstr>Capital Outlay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Upload in Related Documents</vt:lpstr>
      <vt:lpstr>Code 6800</vt:lpstr>
      <vt:lpstr>Career Exploration</vt:lpstr>
      <vt:lpstr>PowerPoint Presentation</vt:lpstr>
      <vt:lpstr>Reminder-Indirect Cost</vt:lpstr>
      <vt:lpstr>Other Grant Guidelines</vt:lpstr>
      <vt:lpstr>Communication</vt:lpstr>
      <vt:lpstr>PowerPoint Presentation</vt:lpstr>
      <vt:lpstr>PowerPoint Presentation</vt:lpstr>
      <vt:lpstr>CTE makes a difference, too!!             Any Questions??</vt:lpstr>
    </vt:vector>
  </TitlesOfParts>
  <Company>Arizona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Reaping the Benefits</dc:title>
  <dc:creator>jrobert</dc:creator>
  <cp:lastModifiedBy>Whitlock, Carole</cp:lastModifiedBy>
  <cp:revision>205</cp:revision>
  <cp:lastPrinted>2018-07-10T21:08:35Z</cp:lastPrinted>
  <dcterms:created xsi:type="dcterms:W3CDTF">2015-07-07T19:27:14Z</dcterms:created>
  <dcterms:modified xsi:type="dcterms:W3CDTF">2018-08-08T16:24:50Z</dcterms:modified>
</cp:coreProperties>
</file>