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9312275" cy="14798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28">
            <a:extLst>
              <a:ext uri="{FF2B5EF4-FFF2-40B4-BE49-F238E27FC236}">
                <a16:creationId xmlns:a16="http://schemas.microsoft.com/office/drawing/2014/main" id="{10BE7D7E-0842-4F38-9557-0D617EE85D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30">
            <a:extLst>
              <a:ext uri="{FF2B5EF4-FFF2-40B4-BE49-F238E27FC236}">
                <a16:creationId xmlns:a16="http://schemas.microsoft.com/office/drawing/2014/main" id="{6B32CE0E-5DF1-4910-9170-60FCDE09DA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95" name="Group 32">
            <a:extLst>
              <a:ext uri="{FF2B5EF4-FFF2-40B4-BE49-F238E27FC236}">
                <a16:creationId xmlns:a16="http://schemas.microsoft.com/office/drawing/2014/main" id="{2D48BE64-6C02-4E42-BDA9-6B8B59C4C2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D431A6-9E1C-4B11-BDBB-3657C592F5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B812A6D-4B8E-47C7-8209-617FCA0F91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262252E-3BC8-4D09-B5AC-AEC6296B9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3661944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DFFCB-5CD2-465A-95C1-4027F7454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23" y="1368360"/>
            <a:ext cx="3362141" cy="336214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5CBE9D-E580-4E12-A631-39FF36782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1CD736FD-103D-4A07-94DB-2E05C99C0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4EB30B-2659-4978-B415-0296628B2C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994077D-7B2C-4800-9EAD-F41199F78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US" sz="5400" b="1" dirty="0"/>
              <a:t>ASE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A6BBB-6A2C-4089-9786-DF9E4082E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r>
              <a:rPr lang="en-US" sz="2000" dirty="0"/>
              <a:t>Tom Richardson</a:t>
            </a:r>
          </a:p>
          <a:p>
            <a:r>
              <a:rPr lang="en-US" sz="20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457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NV00000066">
            <a:extLst>
              <a:ext uri="{FF2B5EF4-FFF2-40B4-BE49-F238E27FC236}">
                <a16:creationId xmlns:a16="http://schemas.microsoft.com/office/drawing/2014/main" id="{672E50DE-DE0A-46F2-910A-EA37BEBF2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6449" r="-1" b="17566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>
            <a:solidFill>
              <a:srgbClr val="7DD8E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55BBCA-8AE3-4B3D-9AB8-5D4CB126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E"/>
                </a:solidFill>
              </a:rPr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40212-B76A-428D-A394-0F439CC4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7DD8E9"/>
              </a:buClr>
            </a:pPr>
            <a:r>
              <a:rPr lang="en-US" dirty="0">
                <a:solidFill>
                  <a:srgbClr val="FFFFFE"/>
                </a:solidFill>
              </a:rPr>
              <a:t>609 Testing</a:t>
            </a:r>
          </a:p>
          <a:p>
            <a:pPr lvl="1">
              <a:buClr>
                <a:srgbClr val="7DD8E9"/>
              </a:buClr>
            </a:pPr>
            <a:r>
              <a:rPr lang="en-US" sz="2000" dirty="0">
                <a:solidFill>
                  <a:srgbClr val="FFFFFE"/>
                </a:solidFill>
              </a:rPr>
              <a:t>Electronic &amp; Paper</a:t>
            </a:r>
          </a:p>
          <a:p>
            <a:pPr>
              <a:buClr>
                <a:srgbClr val="7DD8E9"/>
              </a:buClr>
            </a:pPr>
            <a:r>
              <a:rPr lang="en-US" dirty="0">
                <a:solidFill>
                  <a:srgbClr val="FFFFFE"/>
                </a:solidFill>
              </a:rPr>
              <a:t>Test Failers</a:t>
            </a:r>
          </a:p>
          <a:p>
            <a:pPr>
              <a:buClr>
                <a:srgbClr val="7DD8E9"/>
              </a:buClr>
            </a:pPr>
            <a:r>
              <a:rPr lang="en-US" dirty="0">
                <a:solidFill>
                  <a:srgbClr val="FFFFFE"/>
                </a:solidFill>
              </a:rPr>
              <a:t>CRM Rewrite</a:t>
            </a:r>
          </a:p>
          <a:p>
            <a:pPr>
              <a:buClr>
                <a:srgbClr val="7DD8E9"/>
              </a:buClr>
            </a:pPr>
            <a:r>
              <a:rPr lang="en-US" dirty="0">
                <a:solidFill>
                  <a:srgbClr val="FFFFFE"/>
                </a:solidFill>
              </a:rPr>
              <a:t>World Class Technician Recognition</a:t>
            </a:r>
          </a:p>
          <a:p>
            <a:pPr>
              <a:buClr>
                <a:srgbClr val="7DD8E9"/>
              </a:buClr>
            </a:pPr>
            <a:r>
              <a:rPr lang="en-US" dirty="0">
                <a:solidFill>
                  <a:srgbClr val="FFFFFE"/>
                </a:solidFill>
              </a:rPr>
              <a:t>Government Interaction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D7F301-6E5C-4861-9488-813422647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766600" y="6425280"/>
            <a:ext cx="3706812" cy="284162"/>
          </a:xfr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F26C9231-92EA-4CAC-B45C-6023B2E5CA14}" type="slidenum"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10</a:t>
            </a:fld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2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1B7F-F1F5-4B12-825C-DAA26FE3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HISTORY OF ORGANIZATIONS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95D522-FF7C-42A3-8C35-FEA5702B9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702588"/>
              </p:ext>
            </p:extLst>
          </p:nvPr>
        </p:nvGraphicFramePr>
        <p:xfrm>
          <a:off x="740912" y="2198688"/>
          <a:ext cx="107325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125">
                  <a:extLst>
                    <a:ext uri="{9D8B030D-6E8A-4147-A177-3AD203B41FA5}">
                      <a16:colId xmlns:a16="http://schemas.microsoft.com/office/drawing/2014/main" val="434461402"/>
                    </a:ext>
                  </a:extLst>
                </a:gridCol>
                <a:gridCol w="2683125">
                  <a:extLst>
                    <a:ext uri="{9D8B030D-6E8A-4147-A177-3AD203B41FA5}">
                      <a16:colId xmlns:a16="http://schemas.microsoft.com/office/drawing/2014/main" val="874349020"/>
                    </a:ext>
                  </a:extLst>
                </a:gridCol>
                <a:gridCol w="2683125">
                  <a:extLst>
                    <a:ext uri="{9D8B030D-6E8A-4147-A177-3AD203B41FA5}">
                      <a16:colId xmlns:a16="http://schemas.microsoft.com/office/drawing/2014/main" val="3401456527"/>
                    </a:ext>
                  </a:extLst>
                </a:gridCol>
                <a:gridCol w="2683125">
                  <a:extLst>
                    <a:ext uri="{9D8B030D-6E8A-4147-A177-3AD203B41FA5}">
                      <a16:colId xmlns:a16="http://schemas.microsoft.com/office/drawing/2014/main" val="1952777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Organization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Founded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ASE Involvement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Audience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3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ASE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1972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Technician/Professional Testing &amp; Certification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16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NATEF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1983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1983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Students, Program Accreditation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4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AYES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Students, School to Work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68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ATMC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1984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Trainers, Networking, Best Practices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404186"/>
                  </a:ext>
                </a:extLst>
              </a:tr>
            </a:tbl>
          </a:graphicData>
        </a:graphic>
      </p:graphicFrame>
      <p:sp>
        <p:nvSpPr>
          <p:cNvPr id="5" name="Rectangle 7">
            <a:extLst>
              <a:ext uri="{FF2B5EF4-FFF2-40B4-BE49-F238E27FC236}">
                <a16:creationId xmlns:a16="http://schemas.microsoft.com/office/drawing/2014/main" id="{CFA8AF11-9758-408D-AF57-55563BD31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766600" y="6425280"/>
            <a:ext cx="3706812" cy="284162"/>
          </a:xfr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F26C9231-92EA-4CAC-B45C-6023B2E5CA14}" type="slidenum"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</a:t>
            </a:fld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92E8-F0DB-4B8A-B141-8B758FB5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C3619-4FE6-479D-B9BA-E9845B50FF7D}"/>
              </a:ext>
            </a:extLst>
          </p:cNvPr>
          <p:cNvGrpSpPr/>
          <p:nvPr/>
        </p:nvGrpSpPr>
        <p:grpSpPr>
          <a:xfrm>
            <a:off x="2944003" y="1409350"/>
            <a:ext cx="6618426" cy="5247589"/>
            <a:chOff x="2945024" y="1853754"/>
            <a:chExt cx="6337005" cy="49122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51CC5D-B5BB-42E8-9B92-93D2A2054AF5}"/>
                </a:ext>
              </a:extLst>
            </p:cNvPr>
            <p:cNvSpPr txBox="1"/>
            <p:nvPr/>
          </p:nvSpPr>
          <p:spPr>
            <a:xfrm>
              <a:off x="2945024" y="1853754"/>
              <a:ext cx="6337005" cy="49122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72280C-E8D2-4078-9E35-AAB33CEF2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619" y="2012942"/>
              <a:ext cx="12255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EE4B2B-F845-49A6-9DAB-5E8A8549A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232" y="2101842"/>
              <a:ext cx="981075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2CEA00-F1E4-45AA-8F54-8BCDC442F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369" y="2066917"/>
              <a:ext cx="6540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B3FBB8-B8CF-4B87-B21C-D31A0FBF8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344" y="2471729"/>
              <a:ext cx="5667375" cy="411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7">
            <a:extLst>
              <a:ext uri="{FF2B5EF4-FFF2-40B4-BE49-F238E27FC236}">
                <a16:creationId xmlns:a16="http://schemas.microsoft.com/office/drawing/2014/main" id="{85916883-9A93-4E47-A0A8-27763F51B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766600" y="6425280"/>
            <a:ext cx="3706812" cy="284162"/>
          </a:xfr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F26C9231-92EA-4CAC-B45C-6023B2E5CA14}" type="slidenum"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</a:t>
            </a:fld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B6B9-FF8E-4267-9B6E-31068C1B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new?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5B7C1-1001-42E0-BCF3-05D1427D255D}"/>
              </a:ext>
            </a:extLst>
          </p:cNvPr>
          <p:cNvSpPr txBox="1"/>
          <p:nvPr/>
        </p:nvSpPr>
        <p:spPr>
          <a:xfrm>
            <a:off x="5875045" y="4827064"/>
            <a:ext cx="5381625" cy="1105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C76FD-CBBD-4167-B2BF-175F7FC99D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61" y="2142996"/>
            <a:ext cx="2236805" cy="1171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B9214-4E4D-45B9-953E-09D707A7A6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61" y="3559698"/>
            <a:ext cx="2263685" cy="1075384"/>
          </a:xfrm>
          <a:prstGeom prst="rect">
            <a:avLst/>
          </a:prstGeom>
        </p:spPr>
      </p:pic>
      <p:pic>
        <p:nvPicPr>
          <p:cNvPr id="6" name="Picture 2" descr="Image result for AUTOMOTIVE TRAINING MANAGERS COUNCIL">
            <a:extLst>
              <a:ext uri="{FF2B5EF4-FFF2-40B4-BE49-F238E27FC236}">
                <a16:creationId xmlns:a16="http://schemas.microsoft.com/office/drawing/2014/main" id="{05D6315F-5F0A-4E21-9F22-D00C3ADF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5110628"/>
            <a:ext cx="3261167" cy="7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SE TRAINING MANAGERS COUNCIL">
            <a:extLst>
              <a:ext uri="{FF2B5EF4-FFF2-40B4-BE49-F238E27FC236}">
                <a16:creationId xmlns:a16="http://schemas.microsoft.com/office/drawing/2014/main" id="{3E5DCA8C-AC13-4474-B535-266529CA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85" y="4912128"/>
            <a:ext cx="5011943" cy="8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080E62-E15F-42EE-8500-8335385BF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513" y="2786847"/>
            <a:ext cx="5381625" cy="1181100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C742C27E-6053-4F02-8978-AF943FD3E6F1}"/>
              </a:ext>
            </a:extLst>
          </p:cNvPr>
          <p:cNvSpPr/>
          <p:nvPr/>
        </p:nvSpPr>
        <p:spPr>
          <a:xfrm>
            <a:off x="4044303" y="2665129"/>
            <a:ext cx="1447078" cy="153108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A3EF0C-9B68-48B4-9E49-E1C8B6CF4658}"/>
              </a:ext>
            </a:extLst>
          </p:cNvPr>
          <p:cNvCxnSpPr/>
          <p:nvPr/>
        </p:nvCxnSpPr>
        <p:spPr>
          <a:xfrm>
            <a:off x="4885325" y="5411777"/>
            <a:ext cx="8718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id="{2D7F8394-0A21-4581-B105-55326092D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766600" y="6425280"/>
            <a:ext cx="3706812" cy="284162"/>
          </a:xfr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F26C9231-92EA-4CAC-B45C-6023B2E5CA14}" type="slidenum"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</a:t>
            </a:fld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8B98-3CD5-4B15-A9BF-E1970F92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ASE EDUCATION FOUNDATION CORE 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124C-133A-4014-98C8-10B0DF401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Accreditation of Automotive Service Technology Programs</a:t>
            </a:r>
          </a:p>
          <a:p>
            <a:r>
              <a:rPr lang="en-US" dirty="0"/>
              <a:t>Career Readiness</a:t>
            </a:r>
          </a:p>
          <a:p>
            <a:pPr lvl="1"/>
            <a:r>
              <a:rPr lang="en-US" sz="2000" dirty="0"/>
              <a:t>Job Shadowing</a:t>
            </a:r>
          </a:p>
          <a:p>
            <a:pPr lvl="1"/>
            <a:r>
              <a:rPr lang="en-US" sz="2000" dirty="0"/>
              <a:t>Internships</a:t>
            </a:r>
          </a:p>
          <a:p>
            <a:pPr lvl="1"/>
            <a:r>
              <a:rPr lang="en-US" sz="2000" dirty="0"/>
              <a:t>Partnership Engagement</a:t>
            </a:r>
          </a:p>
          <a:p>
            <a:r>
              <a:rPr lang="en-US" dirty="0"/>
              <a:t>Instructor Support</a:t>
            </a:r>
          </a:p>
          <a:p>
            <a:pPr lvl="1"/>
            <a:r>
              <a:rPr lang="en-US" sz="2000" dirty="0"/>
              <a:t>Conference</a:t>
            </a:r>
          </a:p>
          <a:p>
            <a:pPr lvl="1"/>
            <a:r>
              <a:rPr lang="en-US" sz="2000" dirty="0"/>
              <a:t>New Instructor Guide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99087AB-EFC3-4FFF-8D3F-4AE7F111A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766600" y="6425280"/>
            <a:ext cx="3706812" cy="284162"/>
          </a:xfr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F26C9231-92EA-4CAC-B45C-6023B2E5CA14}" type="slidenum"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</a:t>
            </a:fld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5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36" name="Straight Connector 19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35F48C-47D7-4CB5-8656-48964E9ED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31" r="-2" b="-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38" name="Picture 25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BE19BF-90F3-4DC4-A023-BFB12423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400" b="1" dirty="0"/>
              <a:t>ORGANIZATION CAREER PATH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BC3E76E8-D0C1-49F9-9667-D4836BDE6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766600" y="6425280"/>
            <a:ext cx="3706812" cy="284162"/>
          </a:xfr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F26C9231-92EA-4CAC-B45C-6023B2E5CA14}" type="slidenum"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</a:t>
            </a:fld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5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748A13-6D41-4887-90DC-7F041AB2D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72" y="1128098"/>
            <a:ext cx="8360022" cy="4598011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FFDF3CE3-0C72-4B65-AE4A-C505279F7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766600" y="6425280"/>
            <a:ext cx="3706812" cy="284162"/>
          </a:xfr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F26C9231-92EA-4CAC-B45C-6023B2E5CA14}" type="slidenum"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7</a:t>
            </a:fld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958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1916-ABFB-46B2-8854-43E53348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certification 	 entry-level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E7D9D-2F0C-487E-BFCB-B10E16257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based (versus diagnostic)</a:t>
            </a:r>
          </a:p>
          <a:p>
            <a:r>
              <a:rPr lang="en-US" dirty="0"/>
              <a:t>2 year credential</a:t>
            </a:r>
          </a:p>
          <a:p>
            <a:r>
              <a:rPr lang="en-US" dirty="0"/>
              <a:t>Auto, truck, collision</a:t>
            </a:r>
          </a:p>
          <a:p>
            <a:r>
              <a:rPr lang="en-US" dirty="0"/>
              <a:t>Digital badging</a:t>
            </a:r>
          </a:p>
          <a:p>
            <a:r>
              <a:rPr lang="en-US" dirty="0"/>
              <a:t>Credential authentication</a:t>
            </a:r>
          </a:p>
          <a:p>
            <a:r>
              <a:rPr lang="en-US" dirty="0"/>
              <a:t>Pricing</a:t>
            </a:r>
          </a:p>
          <a:p>
            <a:r>
              <a:rPr lang="en-US" dirty="0"/>
              <a:t>Candidate counts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B2E4780-3177-4FB9-89FA-FEC654395276}"/>
              </a:ext>
            </a:extLst>
          </p:cNvPr>
          <p:cNvSpPr/>
          <p:nvPr/>
        </p:nvSpPr>
        <p:spPr>
          <a:xfrm>
            <a:off x="7273255" y="889233"/>
            <a:ext cx="604007" cy="34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30DAE-184B-4F39-AB7C-0BA99C57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955" y="2545150"/>
            <a:ext cx="6811239" cy="239177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59874456-FD79-477B-8AB1-3958C31B0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766600" y="6425280"/>
            <a:ext cx="3706812" cy="284162"/>
          </a:xfr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F26C9231-92EA-4CAC-B45C-6023B2E5CA14}" type="slidenum">
              <a:rPr lang="en-US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8</a:t>
            </a:fld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627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21225_m.jpg">
            <a:extLst>
              <a:ext uri="{FF2B5EF4-FFF2-40B4-BE49-F238E27FC236}">
                <a16:creationId xmlns:a16="http://schemas.microsoft.com/office/drawing/2014/main" id="{491033CF-4B3A-468F-B0AA-BD5FCC26B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25345" r="-2" b="25449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>
            <a:solidFill>
              <a:srgbClr val="2075D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4AEAB24-E5ED-48BF-946A-3AD3E142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E"/>
                </a:solidFill>
              </a:rPr>
              <a:t>PROFESSIONAL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89AAA-7301-491D-9782-2C7181968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2075D5"/>
              </a:buClr>
            </a:pPr>
            <a:r>
              <a:rPr lang="en-US" dirty="0">
                <a:solidFill>
                  <a:srgbClr val="FFFFFE"/>
                </a:solidFill>
              </a:rPr>
              <a:t>Test Development</a:t>
            </a:r>
          </a:p>
          <a:p>
            <a:pPr>
              <a:buClr>
                <a:srgbClr val="2075D5"/>
              </a:buClr>
            </a:pPr>
            <a:r>
              <a:rPr lang="en-US" dirty="0">
                <a:solidFill>
                  <a:srgbClr val="FFFFFE"/>
                </a:solidFill>
              </a:rPr>
              <a:t>Test Centers</a:t>
            </a:r>
          </a:p>
          <a:p>
            <a:pPr lvl="1">
              <a:buClr>
                <a:srgbClr val="2075D5"/>
              </a:buClr>
            </a:pPr>
            <a:r>
              <a:rPr lang="en-US" sz="2000" dirty="0">
                <a:solidFill>
                  <a:srgbClr val="FFFFFE"/>
                </a:solidFill>
              </a:rPr>
              <a:t>Network</a:t>
            </a:r>
          </a:p>
          <a:p>
            <a:pPr lvl="1">
              <a:buClr>
                <a:srgbClr val="2075D5"/>
              </a:buClr>
            </a:pPr>
            <a:r>
              <a:rPr lang="en-US" sz="2000" dirty="0">
                <a:solidFill>
                  <a:srgbClr val="FFFFFE"/>
                </a:solidFill>
              </a:rPr>
              <a:t>Security</a:t>
            </a:r>
          </a:p>
          <a:p>
            <a:pPr lvl="1">
              <a:buClr>
                <a:srgbClr val="2075D5"/>
              </a:buClr>
            </a:pPr>
            <a:r>
              <a:rPr lang="en-US" sz="2000" dirty="0">
                <a:solidFill>
                  <a:srgbClr val="FFFFFE"/>
                </a:solidFill>
              </a:rPr>
              <a:t>Results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7B3D1B4A-C5D0-45AB-A544-A88816F98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304019" y="6205765"/>
            <a:ext cx="4117475" cy="309201"/>
          </a:xfrm>
        </p:spPr>
        <p:txBody>
          <a:bodyPr anchor="ctr">
            <a:normAutofit/>
          </a:bodyPr>
          <a:lstStyle>
            <a:lvl1pPr>
              <a:defRPr/>
            </a:lvl1pPr>
          </a:lstStyle>
          <a:p>
            <a:pPr>
              <a:spcAft>
                <a:spcPts val="600"/>
              </a:spcAft>
              <a:defRPr/>
            </a:pPr>
            <a:fld id="{F26C9231-92EA-4CAC-B45C-6023B2E5CA14}" type="slidenum">
              <a:rPr lang="en-US" b="1">
                <a:solidFill>
                  <a:srgbClr val="FFFFFE"/>
                </a:solidFill>
                <a:latin typeface="Arial" pitchFamily="34" charset="0"/>
                <a:cs typeface="Arial" pitchFamily="34" charset="0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b="1">
              <a:solidFill>
                <a:srgbClr val="FFFFF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2892</TotalTime>
  <Words>135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ASE Update</vt:lpstr>
      <vt:lpstr>HISTORY OF ORGANIZATIONS</vt:lpstr>
      <vt:lpstr>RESEARCH</vt:lpstr>
      <vt:lpstr>What is new?</vt:lpstr>
      <vt:lpstr>ASE EDUCATION FOUNDATION CORE MISSIONS</vt:lpstr>
      <vt:lpstr>ORGANIZATION CAREER PATH</vt:lpstr>
      <vt:lpstr>PowerPoint Presentation</vt:lpstr>
      <vt:lpstr>Student certification   entry-level </vt:lpstr>
      <vt:lpstr>PROFESSIONAL TESTING</vt:lpstr>
      <vt:lpstr>OTHER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 Update</dc:title>
  <dc:creator>Kelly Tran</dc:creator>
  <cp:lastModifiedBy>Tom Richardson</cp:lastModifiedBy>
  <cp:revision>13</cp:revision>
  <cp:lastPrinted>2018-06-20T21:19:29Z</cp:lastPrinted>
  <dcterms:created xsi:type="dcterms:W3CDTF">2018-06-18T20:05:48Z</dcterms:created>
  <dcterms:modified xsi:type="dcterms:W3CDTF">2018-06-25T23:59:32Z</dcterms:modified>
</cp:coreProperties>
</file>