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0" r:id="rId2"/>
  </p:sldMasterIdLst>
  <p:notesMasterIdLst>
    <p:notesMasterId r:id="rId26"/>
  </p:notesMasterIdLst>
  <p:handoutMasterIdLst>
    <p:handoutMasterId r:id="rId27"/>
  </p:handoutMasterIdLst>
  <p:sldIdLst>
    <p:sldId id="256" r:id="rId3"/>
    <p:sldId id="257" r:id="rId4"/>
    <p:sldId id="258" r:id="rId5"/>
    <p:sldId id="259" r:id="rId6"/>
    <p:sldId id="260" r:id="rId7"/>
    <p:sldId id="261" r:id="rId8"/>
    <p:sldId id="280" r:id="rId9"/>
    <p:sldId id="281"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8" r:id="rId23"/>
    <p:sldId id="282" r:id="rId24"/>
    <p:sldId id="279" r:id="rId2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3F3C"/>
    <a:srgbClr val="FF6600"/>
    <a:srgbClr val="9900FF"/>
    <a:srgbClr val="AF423F"/>
    <a:srgbClr val="9933FF"/>
    <a:srgbClr val="AC4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61" autoAdjust="0"/>
    <p:restoredTop sz="93984" autoAdjust="0"/>
  </p:normalViewPr>
  <p:slideViewPr>
    <p:cSldViewPr snapToGrid="0">
      <p:cViewPr varScale="1">
        <p:scale>
          <a:sx n="70" d="100"/>
          <a:sy n="70" d="100"/>
        </p:scale>
        <p:origin x="486" y="60"/>
      </p:cViewPr>
      <p:guideLst>
        <p:guide orient="horz" pos="2160"/>
        <p:guide pos="2880"/>
      </p:guideLst>
    </p:cSldViewPr>
  </p:slideViewPr>
  <p:outlineViewPr>
    <p:cViewPr>
      <p:scale>
        <a:sx n="33" d="100"/>
        <a:sy n="33" d="100"/>
      </p:scale>
      <p:origin x="6" y="70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US"/>
              <a:t>Traditional Manufacturing</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Traditional Manufacturing</c:v>
                </c:pt>
              </c:strCache>
            </c:strRef>
          </c:tx>
          <c:spPr>
            <a:solidFill>
              <a:schemeClr val="accent2"/>
            </a:solidFill>
            <a:ln>
              <a:noFill/>
            </a:ln>
            <a:effectLst/>
            <a:sp3d/>
          </c:spPr>
          <c:invertIfNegative val="0"/>
          <c:cat>
            <c:strRef>
              <c:f>Sheet1!$A$2:$A$6</c:f>
              <c:strCache>
                <c:ptCount val="5"/>
                <c:pt idx="0">
                  <c:v>Hull</c:v>
                </c:pt>
                <c:pt idx="1">
                  <c:v>Rudder</c:v>
                </c:pt>
                <c:pt idx="2">
                  <c:v>Sail</c:v>
                </c:pt>
                <c:pt idx="3">
                  <c:v>Assembly</c:v>
                </c:pt>
                <c:pt idx="4">
                  <c:v>Inspection</c:v>
                </c:pt>
              </c:strCache>
            </c:strRef>
          </c:cat>
          <c:val>
            <c:numRef>
              <c:f>Sheet1!$B$2:$B$6</c:f>
              <c:numCache>
                <c:formatCode>General</c:formatCode>
                <c:ptCount val="5"/>
                <c:pt idx="0">
                  <c:v>120</c:v>
                </c:pt>
                <c:pt idx="1">
                  <c:v>75</c:v>
                </c:pt>
                <c:pt idx="2">
                  <c:v>60</c:v>
                </c:pt>
                <c:pt idx="3">
                  <c:v>20</c:v>
                </c:pt>
                <c:pt idx="4">
                  <c:v>20</c:v>
                </c:pt>
              </c:numCache>
            </c:numRef>
          </c:val>
        </c:ser>
        <c:dLbls>
          <c:showLegendKey val="0"/>
          <c:showVal val="0"/>
          <c:showCatName val="0"/>
          <c:showSerName val="0"/>
          <c:showPercent val="0"/>
          <c:showBubbleSize val="0"/>
        </c:dLbls>
        <c:gapWidth val="150"/>
        <c:shape val="box"/>
        <c:axId val="421670000"/>
        <c:axId val="421670392"/>
        <c:axId val="0"/>
      </c:bar3DChart>
      <c:catAx>
        <c:axId val="4216700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dk1"/>
                    </a:solidFill>
                    <a:latin typeface="+mn-lt"/>
                    <a:ea typeface="+mn-ea"/>
                    <a:cs typeface="+mn-cs"/>
                  </a:defRPr>
                </a:pPr>
                <a:r>
                  <a:rPr lang="en-US"/>
                  <a:t>Parts</a:t>
                </a: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421670392"/>
        <c:crosses val="autoZero"/>
        <c:auto val="1"/>
        <c:lblAlgn val="ctr"/>
        <c:lblOffset val="100"/>
        <c:noMultiLvlLbl val="0"/>
      </c:catAx>
      <c:valAx>
        <c:axId val="421670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dk1"/>
                    </a:solidFill>
                    <a:latin typeface="+mn-lt"/>
                    <a:ea typeface="+mn-ea"/>
                    <a:cs typeface="+mn-cs"/>
                  </a:defRPr>
                </a:pPr>
                <a:r>
                  <a:rPr lang="en-US"/>
                  <a:t>Time</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421670000"/>
        <c:crosses val="autoZero"/>
        <c:crossBetween val="between"/>
      </c:valAx>
      <c:spPr>
        <a:noFill/>
        <a:ln>
          <a:noFill/>
        </a:ln>
        <a:effectLst/>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US"/>
              <a:t>Lean Manufacturing</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solidFill>
              <a:schemeClr val="accent1"/>
            </a:solidFill>
            <a:ln>
              <a:noFill/>
            </a:ln>
            <a:effectLst/>
            <a:sp3d/>
          </c:spPr>
          <c:invertIfNegative val="0"/>
          <c:cat>
            <c:strRef>
              <c:f>Sheet1!$A$2:$A$5</c:f>
              <c:strCache>
                <c:ptCount val="4"/>
                <c:pt idx="0">
                  <c:v>Hull</c:v>
                </c:pt>
                <c:pt idx="1">
                  <c:v>Rudder</c:v>
                </c:pt>
                <c:pt idx="2">
                  <c:v>Sail</c:v>
                </c:pt>
                <c:pt idx="3">
                  <c:v>Inspection</c:v>
                </c:pt>
              </c:strCache>
            </c:strRef>
          </c:cat>
          <c:val>
            <c:numRef>
              <c:f>Sheet1!$B$2:$B$5</c:f>
              <c:numCache>
                <c:formatCode>General</c:formatCode>
                <c:ptCount val="4"/>
                <c:pt idx="0">
                  <c:v>75</c:v>
                </c:pt>
                <c:pt idx="1">
                  <c:v>45</c:v>
                </c:pt>
                <c:pt idx="2">
                  <c:v>30</c:v>
                </c:pt>
                <c:pt idx="3">
                  <c:v>20</c:v>
                </c:pt>
              </c:numCache>
            </c:numRef>
          </c:val>
        </c:ser>
        <c:dLbls>
          <c:showLegendKey val="0"/>
          <c:showVal val="0"/>
          <c:showCatName val="0"/>
          <c:showSerName val="0"/>
          <c:showPercent val="0"/>
          <c:showBubbleSize val="0"/>
        </c:dLbls>
        <c:gapWidth val="150"/>
        <c:shape val="box"/>
        <c:axId val="421666864"/>
        <c:axId val="421667648"/>
        <c:axId val="0"/>
      </c:bar3DChart>
      <c:catAx>
        <c:axId val="42166686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dk1"/>
                    </a:solidFill>
                    <a:latin typeface="+mn-lt"/>
                    <a:ea typeface="+mn-ea"/>
                    <a:cs typeface="+mn-cs"/>
                  </a:defRPr>
                </a:pPr>
                <a:r>
                  <a:rPr lang="en-US"/>
                  <a:t>Parts</a:t>
                </a: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421667648"/>
        <c:crosses val="autoZero"/>
        <c:auto val="1"/>
        <c:lblAlgn val="ctr"/>
        <c:lblOffset val="100"/>
        <c:noMultiLvlLbl val="0"/>
      </c:catAx>
      <c:valAx>
        <c:axId val="421667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dk1"/>
                    </a:solidFill>
                    <a:latin typeface="+mn-lt"/>
                    <a:ea typeface="+mn-ea"/>
                    <a:cs typeface="+mn-cs"/>
                  </a:defRPr>
                </a:pPr>
                <a:r>
                  <a:rPr lang="en-US"/>
                  <a:t>Time</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421666864"/>
        <c:crosses val="autoZero"/>
        <c:crossBetween val="between"/>
      </c:valAx>
      <c:spPr>
        <a:noFill/>
        <a:ln>
          <a:noFill/>
        </a:ln>
        <a:effectLst/>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559FABCD-410F-4F07-B357-FB0A7B239624}" type="datetimeFigureOut">
              <a:rPr lang="en-US" smtClean="0"/>
              <a:pPr/>
              <a:t>8/6/2017</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4519DAF-6119-4959-BD00-CF7F4F324A05}" type="slidenum">
              <a:rPr lang="en-US" smtClean="0"/>
              <a:pPr/>
              <a:t>‹#›</a:t>
            </a:fld>
            <a:endParaRPr lang="en-US" dirty="0"/>
          </a:p>
        </p:txBody>
      </p:sp>
    </p:spTree>
    <p:extLst>
      <p:ext uri="{BB962C8B-B14F-4D97-AF65-F5344CB8AC3E}">
        <p14:creationId xmlns:p14="http://schemas.microsoft.com/office/powerpoint/2010/main" val="32113286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49159E10-DB46-4720-94C9-64C1C27EC69F}" type="datetimeFigureOut">
              <a:rPr lang="en-US" smtClean="0"/>
              <a:pPr/>
              <a:t>8/6/2017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8BCB3B30-F0EA-491D-A717-37D54CBE9853}" type="slidenum">
              <a:rPr lang="en-US" smtClean="0"/>
              <a:pPr/>
              <a:t>‹#›</a:t>
            </a:fld>
            <a:endParaRPr lang="en-US" dirty="0"/>
          </a:p>
        </p:txBody>
      </p:sp>
    </p:spTree>
    <p:extLst>
      <p:ext uri="{BB962C8B-B14F-4D97-AF65-F5344CB8AC3E}">
        <p14:creationId xmlns:p14="http://schemas.microsoft.com/office/powerpoint/2010/main" val="14229714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7075" indent="-279400" defTabSz="912813" eaLnBrk="0" hangingPunct="0">
              <a:defRPr>
                <a:solidFill>
                  <a:schemeClr val="tx1"/>
                </a:solidFill>
                <a:latin typeface="Calibri" panose="020F0502020204030204" pitchFamily="34" charset="0"/>
                <a:cs typeface="Arial" panose="020B0604020202020204" pitchFamily="34" charset="0"/>
              </a:defRPr>
            </a:lvl2pPr>
            <a:lvl3pPr marL="1117600" indent="-222250" defTabSz="912813" eaLnBrk="0" hangingPunct="0">
              <a:defRPr>
                <a:solidFill>
                  <a:schemeClr val="tx1"/>
                </a:solidFill>
                <a:latin typeface="Calibri" panose="020F0502020204030204" pitchFamily="34" charset="0"/>
                <a:cs typeface="Arial" panose="020B0604020202020204" pitchFamily="34" charset="0"/>
              </a:defRPr>
            </a:lvl3pPr>
            <a:lvl4pPr marL="1565275" indent="-222250" defTabSz="912813" eaLnBrk="0" hangingPunct="0">
              <a:defRPr>
                <a:solidFill>
                  <a:schemeClr val="tx1"/>
                </a:solidFill>
                <a:latin typeface="Calibri" panose="020F0502020204030204" pitchFamily="34" charset="0"/>
                <a:cs typeface="Arial" panose="020B0604020202020204" pitchFamily="34" charset="0"/>
              </a:defRPr>
            </a:lvl4pPr>
            <a:lvl5pPr marL="2012950" indent="-222250" defTabSz="912813" eaLnBrk="0" hangingPunct="0">
              <a:defRPr>
                <a:solidFill>
                  <a:schemeClr val="tx1"/>
                </a:solidFill>
                <a:latin typeface="Calibri" panose="020F0502020204030204" pitchFamily="34" charset="0"/>
                <a:cs typeface="Arial" panose="020B0604020202020204" pitchFamily="34" charset="0"/>
              </a:defRPr>
            </a:lvl5pPr>
            <a:lvl6pPr marL="24701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7903A87-68EC-456C-90B8-15E0D2356FD9}" type="slidenum">
              <a:rPr lang="en-US" altLang="en-US" sz="1000">
                <a:latin typeface="Arial Narrow" panose="020B0606020202030204" pitchFamily="34" charset="0"/>
              </a:rPr>
              <a:pPr eaLnBrk="1" hangingPunct="1"/>
              <a:t>2</a:t>
            </a:fld>
            <a:endParaRPr lang="en-US" altLang="en-US" sz="1000">
              <a:latin typeface="Arial Narrow" panose="020B0606020202030204"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
        <p:nvSpPr>
          <p:cNvPr id="2" name="Date Placeholder 1"/>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4056900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7075" indent="-279400" defTabSz="912813" eaLnBrk="0" hangingPunct="0">
              <a:defRPr>
                <a:solidFill>
                  <a:schemeClr val="tx1"/>
                </a:solidFill>
                <a:latin typeface="Calibri" panose="020F0502020204030204" pitchFamily="34" charset="0"/>
                <a:cs typeface="Arial" panose="020B0604020202020204" pitchFamily="34" charset="0"/>
              </a:defRPr>
            </a:lvl2pPr>
            <a:lvl3pPr marL="1117600" indent="-222250" defTabSz="912813" eaLnBrk="0" hangingPunct="0">
              <a:defRPr>
                <a:solidFill>
                  <a:schemeClr val="tx1"/>
                </a:solidFill>
                <a:latin typeface="Calibri" panose="020F0502020204030204" pitchFamily="34" charset="0"/>
                <a:cs typeface="Arial" panose="020B0604020202020204" pitchFamily="34" charset="0"/>
              </a:defRPr>
            </a:lvl3pPr>
            <a:lvl4pPr marL="1565275" indent="-222250" defTabSz="912813" eaLnBrk="0" hangingPunct="0">
              <a:defRPr>
                <a:solidFill>
                  <a:schemeClr val="tx1"/>
                </a:solidFill>
                <a:latin typeface="Calibri" panose="020F0502020204030204" pitchFamily="34" charset="0"/>
                <a:cs typeface="Arial" panose="020B0604020202020204" pitchFamily="34" charset="0"/>
              </a:defRPr>
            </a:lvl4pPr>
            <a:lvl5pPr marL="2012950" indent="-222250" defTabSz="912813" eaLnBrk="0" hangingPunct="0">
              <a:defRPr>
                <a:solidFill>
                  <a:schemeClr val="tx1"/>
                </a:solidFill>
                <a:latin typeface="Calibri" panose="020F0502020204030204" pitchFamily="34" charset="0"/>
                <a:cs typeface="Arial" panose="020B0604020202020204" pitchFamily="34" charset="0"/>
              </a:defRPr>
            </a:lvl5pPr>
            <a:lvl6pPr marL="24701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E5B2571-CA98-4EB1-B761-4511BFCC2F74}" type="slidenum">
              <a:rPr lang="en-US" altLang="en-US" sz="1000">
                <a:latin typeface="Arial Narrow" panose="020B0606020202030204" pitchFamily="34" charset="0"/>
              </a:rPr>
              <a:pPr eaLnBrk="1" hangingPunct="1"/>
              <a:t>13</a:t>
            </a:fld>
            <a:endParaRPr lang="en-US" altLang="en-US" sz="1000">
              <a:latin typeface="Arial Narrow" panose="020B0606020202030204" pitchFamily="34" charset="0"/>
            </a:endParaRPr>
          </a:p>
        </p:txBody>
      </p:sp>
      <p:sp>
        <p:nvSpPr>
          <p:cNvPr id="86019" name="Rectangle 3"/>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
        <p:nvSpPr>
          <p:cNvPr id="2" name="Date Placeholder 1"/>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2672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7075" indent="-279400" defTabSz="912813" eaLnBrk="0" hangingPunct="0">
              <a:defRPr>
                <a:solidFill>
                  <a:schemeClr val="tx1"/>
                </a:solidFill>
                <a:latin typeface="Calibri" panose="020F0502020204030204" pitchFamily="34" charset="0"/>
                <a:cs typeface="Arial" panose="020B0604020202020204" pitchFamily="34" charset="0"/>
              </a:defRPr>
            </a:lvl2pPr>
            <a:lvl3pPr marL="1117600" indent="-222250" defTabSz="912813" eaLnBrk="0" hangingPunct="0">
              <a:defRPr>
                <a:solidFill>
                  <a:schemeClr val="tx1"/>
                </a:solidFill>
                <a:latin typeface="Calibri" panose="020F0502020204030204" pitchFamily="34" charset="0"/>
                <a:cs typeface="Arial" panose="020B0604020202020204" pitchFamily="34" charset="0"/>
              </a:defRPr>
            </a:lvl3pPr>
            <a:lvl4pPr marL="1565275" indent="-222250" defTabSz="912813" eaLnBrk="0" hangingPunct="0">
              <a:defRPr>
                <a:solidFill>
                  <a:schemeClr val="tx1"/>
                </a:solidFill>
                <a:latin typeface="Calibri" panose="020F0502020204030204" pitchFamily="34" charset="0"/>
                <a:cs typeface="Arial" panose="020B0604020202020204" pitchFamily="34" charset="0"/>
              </a:defRPr>
            </a:lvl4pPr>
            <a:lvl5pPr marL="2012950" indent="-222250" defTabSz="912813" eaLnBrk="0" hangingPunct="0">
              <a:defRPr>
                <a:solidFill>
                  <a:schemeClr val="tx1"/>
                </a:solidFill>
                <a:latin typeface="Calibri" panose="020F0502020204030204" pitchFamily="34" charset="0"/>
                <a:cs typeface="Arial" panose="020B0604020202020204" pitchFamily="34" charset="0"/>
              </a:defRPr>
            </a:lvl5pPr>
            <a:lvl6pPr marL="24701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9494402-438E-48B2-87F3-35DE90A85D1A}" type="slidenum">
              <a:rPr lang="en-US" altLang="en-US" sz="1000">
                <a:latin typeface="Arial Narrow" panose="020B0606020202030204" pitchFamily="34" charset="0"/>
              </a:rPr>
              <a:pPr eaLnBrk="1" hangingPunct="1"/>
              <a:t>14</a:t>
            </a:fld>
            <a:endParaRPr lang="en-US" altLang="en-US" sz="1000">
              <a:latin typeface="Arial Narrow" panose="020B0606020202030204" pitchFamily="34" charset="0"/>
            </a:endParaRPr>
          </a:p>
        </p:txBody>
      </p:sp>
      <p:sp>
        <p:nvSpPr>
          <p:cNvPr id="95235" name="Rectangle 3"/>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
        <p:nvSpPr>
          <p:cNvPr id="2" name="Date Placeholder 1"/>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060025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7075" indent="-279400" defTabSz="912813" eaLnBrk="0" hangingPunct="0">
              <a:defRPr>
                <a:solidFill>
                  <a:schemeClr val="tx1"/>
                </a:solidFill>
                <a:latin typeface="Calibri" panose="020F0502020204030204" pitchFamily="34" charset="0"/>
                <a:cs typeface="Arial" panose="020B0604020202020204" pitchFamily="34" charset="0"/>
              </a:defRPr>
            </a:lvl2pPr>
            <a:lvl3pPr marL="1117600" indent="-222250" defTabSz="912813" eaLnBrk="0" hangingPunct="0">
              <a:defRPr>
                <a:solidFill>
                  <a:schemeClr val="tx1"/>
                </a:solidFill>
                <a:latin typeface="Calibri" panose="020F0502020204030204" pitchFamily="34" charset="0"/>
                <a:cs typeface="Arial" panose="020B0604020202020204" pitchFamily="34" charset="0"/>
              </a:defRPr>
            </a:lvl3pPr>
            <a:lvl4pPr marL="1565275" indent="-222250" defTabSz="912813" eaLnBrk="0" hangingPunct="0">
              <a:defRPr>
                <a:solidFill>
                  <a:schemeClr val="tx1"/>
                </a:solidFill>
                <a:latin typeface="Calibri" panose="020F0502020204030204" pitchFamily="34" charset="0"/>
                <a:cs typeface="Arial" panose="020B0604020202020204" pitchFamily="34" charset="0"/>
              </a:defRPr>
            </a:lvl4pPr>
            <a:lvl5pPr marL="2012950" indent="-222250" defTabSz="912813" eaLnBrk="0" hangingPunct="0">
              <a:defRPr>
                <a:solidFill>
                  <a:schemeClr val="tx1"/>
                </a:solidFill>
                <a:latin typeface="Calibri" panose="020F0502020204030204" pitchFamily="34" charset="0"/>
                <a:cs typeface="Arial" panose="020B0604020202020204" pitchFamily="34" charset="0"/>
              </a:defRPr>
            </a:lvl5pPr>
            <a:lvl6pPr marL="24701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7D91AA7-8BC4-42E3-843B-A8230D1B7E5A}" type="slidenum">
              <a:rPr lang="en-US" altLang="en-US" sz="1000">
                <a:latin typeface="Arial Narrow" panose="020B0606020202030204" pitchFamily="34" charset="0"/>
              </a:rPr>
              <a:pPr eaLnBrk="1" hangingPunct="1"/>
              <a:t>15</a:t>
            </a:fld>
            <a:endParaRPr lang="en-US" altLang="en-US" sz="1000">
              <a:latin typeface="Arial Narrow" panose="020B0606020202030204" pitchFamily="34"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
        <p:nvSpPr>
          <p:cNvPr id="2" name="Date Placeholder 1"/>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793136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7075" indent="-279400" defTabSz="912813" eaLnBrk="0" hangingPunct="0">
              <a:defRPr>
                <a:solidFill>
                  <a:schemeClr val="tx1"/>
                </a:solidFill>
                <a:latin typeface="Calibri" panose="020F0502020204030204" pitchFamily="34" charset="0"/>
                <a:cs typeface="Arial" panose="020B0604020202020204" pitchFamily="34" charset="0"/>
              </a:defRPr>
            </a:lvl2pPr>
            <a:lvl3pPr marL="1117600" indent="-222250" defTabSz="912813" eaLnBrk="0" hangingPunct="0">
              <a:defRPr>
                <a:solidFill>
                  <a:schemeClr val="tx1"/>
                </a:solidFill>
                <a:latin typeface="Calibri" panose="020F0502020204030204" pitchFamily="34" charset="0"/>
                <a:cs typeface="Arial" panose="020B0604020202020204" pitchFamily="34" charset="0"/>
              </a:defRPr>
            </a:lvl3pPr>
            <a:lvl4pPr marL="1565275" indent="-222250" defTabSz="912813" eaLnBrk="0" hangingPunct="0">
              <a:defRPr>
                <a:solidFill>
                  <a:schemeClr val="tx1"/>
                </a:solidFill>
                <a:latin typeface="Calibri" panose="020F0502020204030204" pitchFamily="34" charset="0"/>
                <a:cs typeface="Arial" panose="020B0604020202020204" pitchFamily="34" charset="0"/>
              </a:defRPr>
            </a:lvl4pPr>
            <a:lvl5pPr marL="2012950" indent="-222250" defTabSz="912813" eaLnBrk="0" hangingPunct="0">
              <a:defRPr>
                <a:solidFill>
                  <a:schemeClr val="tx1"/>
                </a:solidFill>
                <a:latin typeface="Calibri" panose="020F0502020204030204" pitchFamily="34" charset="0"/>
                <a:cs typeface="Arial" panose="020B0604020202020204" pitchFamily="34" charset="0"/>
              </a:defRPr>
            </a:lvl5pPr>
            <a:lvl6pPr marL="24701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CE74DC-5D09-4C4E-AE55-C4813BD592AF}" type="slidenum">
              <a:rPr lang="en-US" altLang="en-US" sz="1000">
                <a:latin typeface="Arial Narrow" panose="020B0606020202030204" pitchFamily="34" charset="0"/>
              </a:rPr>
              <a:pPr eaLnBrk="1" hangingPunct="1"/>
              <a:t>16</a:t>
            </a:fld>
            <a:endParaRPr lang="en-US" altLang="en-US" sz="1000">
              <a:latin typeface="Arial Narrow" panose="020B0606020202030204" pitchFamily="34" charset="0"/>
            </a:endParaRPr>
          </a:p>
        </p:txBody>
      </p:sp>
      <p:sp>
        <p:nvSpPr>
          <p:cNvPr id="107523" name="Rectangle 3"/>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
        <p:nvSpPr>
          <p:cNvPr id="2" name="Date Placeholder 1"/>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626775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7075" indent="-279400" defTabSz="912813" eaLnBrk="0" hangingPunct="0">
              <a:defRPr>
                <a:solidFill>
                  <a:schemeClr val="tx1"/>
                </a:solidFill>
                <a:latin typeface="Calibri" panose="020F0502020204030204" pitchFamily="34" charset="0"/>
                <a:cs typeface="Arial" panose="020B0604020202020204" pitchFamily="34" charset="0"/>
              </a:defRPr>
            </a:lvl2pPr>
            <a:lvl3pPr marL="1117600" indent="-222250" defTabSz="912813" eaLnBrk="0" hangingPunct="0">
              <a:defRPr>
                <a:solidFill>
                  <a:schemeClr val="tx1"/>
                </a:solidFill>
                <a:latin typeface="Calibri" panose="020F0502020204030204" pitchFamily="34" charset="0"/>
                <a:cs typeface="Arial" panose="020B0604020202020204" pitchFamily="34" charset="0"/>
              </a:defRPr>
            </a:lvl3pPr>
            <a:lvl4pPr marL="1565275" indent="-222250" defTabSz="912813" eaLnBrk="0" hangingPunct="0">
              <a:defRPr>
                <a:solidFill>
                  <a:schemeClr val="tx1"/>
                </a:solidFill>
                <a:latin typeface="Calibri" panose="020F0502020204030204" pitchFamily="34" charset="0"/>
                <a:cs typeface="Arial" panose="020B0604020202020204" pitchFamily="34" charset="0"/>
              </a:defRPr>
            </a:lvl4pPr>
            <a:lvl5pPr marL="2012950" indent="-222250" defTabSz="912813" eaLnBrk="0" hangingPunct="0">
              <a:defRPr>
                <a:solidFill>
                  <a:schemeClr val="tx1"/>
                </a:solidFill>
                <a:latin typeface="Calibri" panose="020F0502020204030204" pitchFamily="34" charset="0"/>
                <a:cs typeface="Arial" panose="020B0604020202020204" pitchFamily="34" charset="0"/>
              </a:defRPr>
            </a:lvl5pPr>
            <a:lvl6pPr marL="24701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1D2EF0D-94EA-4D28-A775-5B33CA588A9D}" type="slidenum">
              <a:rPr lang="en-US" altLang="en-US" sz="1000">
                <a:latin typeface="Arial Narrow" panose="020B0606020202030204" pitchFamily="34" charset="0"/>
              </a:rPr>
              <a:pPr eaLnBrk="1" hangingPunct="1"/>
              <a:t>17</a:t>
            </a:fld>
            <a:endParaRPr lang="en-US" altLang="en-US" sz="1000">
              <a:latin typeface="Arial Narrow" panose="020B060602020203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
        <p:nvSpPr>
          <p:cNvPr id="2" name="Date Placeholder 1"/>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907535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7075" indent="-279400" defTabSz="912813" eaLnBrk="0" hangingPunct="0">
              <a:defRPr>
                <a:solidFill>
                  <a:schemeClr val="tx1"/>
                </a:solidFill>
                <a:latin typeface="Calibri" panose="020F0502020204030204" pitchFamily="34" charset="0"/>
                <a:cs typeface="Arial" panose="020B0604020202020204" pitchFamily="34" charset="0"/>
              </a:defRPr>
            </a:lvl2pPr>
            <a:lvl3pPr marL="1117600" indent="-222250" defTabSz="912813" eaLnBrk="0" hangingPunct="0">
              <a:defRPr>
                <a:solidFill>
                  <a:schemeClr val="tx1"/>
                </a:solidFill>
                <a:latin typeface="Calibri" panose="020F0502020204030204" pitchFamily="34" charset="0"/>
                <a:cs typeface="Arial" panose="020B0604020202020204" pitchFamily="34" charset="0"/>
              </a:defRPr>
            </a:lvl3pPr>
            <a:lvl4pPr marL="1565275" indent="-222250" defTabSz="912813" eaLnBrk="0" hangingPunct="0">
              <a:defRPr>
                <a:solidFill>
                  <a:schemeClr val="tx1"/>
                </a:solidFill>
                <a:latin typeface="Calibri" panose="020F0502020204030204" pitchFamily="34" charset="0"/>
                <a:cs typeface="Arial" panose="020B0604020202020204" pitchFamily="34" charset="0"/>
              </a:defRPr>
            </a:lvl4pPr>
            <a:lvl5pPr marL="2012950" indent="-222250" defTabSz="912813" eaLnBrk="0" hangingPunct="0">
              <a:defRPr>
                <a:solidFill>
                  <a:schemeClr val="tx1"/>
                </a:solidFill>
                <a:latin typeface="Calibri" panose="020F0502020204030204" pitchFamily="34" charset="0"/>
                <a:cs typeface="Arial" panose="020B0604020202020204" pitchFamily="34" charset="0"/>
              </a:defRPr>
            </a:lvl5pPr>
            <a:lvl6pPr marL="24701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DFA4B8C-5249-4091-9C56-B591F335DB6F}" type="slidenum">
              <a:rPr lang="en-US" altLang="en-US" sz="1000">
                <a:latin typeface="Arial Narrow" panose="020B0606020202030204" pitchFamily="34" charset="0"/>
              </a:rPr>
              <a:pPr eaLnBrk="1" hangingPunct="1"/>
              <a:t>18</a:t>
            </a:fld>
            <a:endParaRPr lang="en-US" altLang="en-US" sz="1000">
              <a:latin typeface="Arial Narrow" panose="020B0606020202030204" pitchFamily="34" charset="0"/>
            </a:endParaRPr>
          </a:p>
        </p:txBody>
      </p:sp>
      <p:sp>
        <p:nvSpPr>
          <p:cNvPr id="109571" name="Rectangle 3"/>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
        <p:nvSpPr>
          <p:cNvPr id="2" name="Date Placeholder 1"/>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250262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7075" indent="-279400" defTabSz="912813" eaLnBrk="0" hangingPunct="0">
              <a:defRPr>
                <a:solidFill>
                  <a:schemeClr val="tx1"/>
                </a:solidFill>
                <a:latin typeface="Calibri" panose="020F0502020204030204" pitchFamily="34" charset="0"/>
                <a:cs typeface="Arial" panose="020B0604020202020204" pitchFamily="34" charset="0"/>
              </a:defRPr>
            </a:lvl2pPr>
            <a:lvl3pPr marL="1117600" indent="-222250" defTabSz="912813" eaLnBrk="0" hangingPunct="0">
              <a:defRPr>
                <a:solidFill>
                  <a:schemeClr val="tx1"/>
                </a:solidFill>
                <a:latin typeface="Calibri" panose="020F0502020204030204" pitchFamily="34" charset="0"/>
                <a:cs typeface="Arial" panose="020B0604020202020204" pitchFamily="34" charset="0"/>
              </a:defRPr>
            </a:lvl3pPr>
            <a:lvl4pPr marL="1565275" indent="-222250" defTabSz="912813" eaLnBrk="0" hangingPunct="0">
              <a:defRPr>
                <a:solidFill>
                  <a:schemeClr val="tx1"/>
                </a:solidFill>
                <a:latin typeface="Calibri" panose="020F0502020204030204" pitchFamily="34" charset="0"/>
                <a:cs typeface="Arial" panose="020B0604020202020204" pitchFamily="34" charset="0"/>
              </a:defRPr>
            </a:lvl4pPr>
            <a:lvl5pPr marL="2012950" indent="-222250" defTabSz="912813" eaLnBrk="0" hangingPunct="0">
              <a:defRPr>
                <a:solidFill>
                  <a:schemeClr val="tx1"/>
                </a:solidFill>
                <a:latin typeface="Calibri" panose="020F0502020204030204" pitchFamily="34" charset="0"/>
                <a:cs typeface="Arial" panose="020B0604020202020204" pitchFamily="34" charset="0"/>
              </a:defRPr>
            </a:lvl5pPr>
            <a:lvl6pPr marL="24701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2BA6A5D-1411-40D3-ABB7-36870E0F7BED}" type="slidenum">
              <a:rPr lang="en-US" altLang="en-US" sz="1000">
                <a:latin typeface="Arial Narrow" panose="020B0606020202030204" pitchFamily="34" charset="0"/>
              </a:rPr>
              <a:pPr eaLnBrk="1" hangingPunct="1"/>
              <a:t>19</a:t>
            </a:fld>
            <a:endParaRPr lang="en-US" altLang="en-US" sz="1000">
              <a:latin typeface="Arial Narrow" panose="020B0606020202030204" pitchFamily="34" charset="0"/>
            </a:endParaRPr>
          </a:p>
        </p:txBody>
      </p:sp>
      <p:sp>
        <p:nvSpPr>
          <p:cNvPr id="110595" name="Rectangle 3"/>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
        <p:nvSpPr>
          <p:cNvPr id="2" name="Date Placeholder 1"/>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116782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7075" indent="-279400" defTabSz="912813" eaLnBrk="0" hangingPunct="0">
              <a:defRPr>
                <a:solidFill>
                  <a:schemeClr val="tx1"/>
                </a:solidFill>
                <a:latin typeface="Calibri" panose="020F0502020204030204" pitchFamily="34" charset="0"/>
                <a:cs typeface="Arial" panose="020B0604020202020204" pitchFamily="34" charset="0"/>
              </a:defRPr>
            </a:lvl2pPr>
            <a:lvl3pPr marL="1117600" indent="-222250" defTabSz="912813" eaLnBrk="0" hangingPunct="0">
              <a:defRPr>
                <a:solidFill>
                  <a:schemeClr val="tx1"/>
                </a:solidFill>
                <a:latin typeface="Calibri" panose="020F0502020204030204" pitchFamily="34" charset="0"/>
                <a:cs typeface="Arial" panose="020B0604020202020204" pitchFamily="34" charset="0"/>
              </a:defRPr>
            </a:lvl3pPr>
            <a:lvl4pPr marL="1565275" indent="-222250" defTabSz="912813" eaLnBrk="0" hangingPunct="0">
              <a:defRPr>
                <a:solidFill>
                  <a:schemeClr val="tx1"/>
                </a:solidFill>
                <a:latin typeface="Calibri" panose="020F0502020204030204" pitchFamily="34" charset="0"/>
                <a:cs typeface="Arial" panose="020B0604020202020204" pitchFamily="34" charset="0"/>
              </a:defRPr>
            </a:lvl4pPr>
            <a:lvl5pPr marL="2012950" indent="-222250" defTabSz="912813" eaLnBrk="0" hangingPunct="0">
              <a:defRPr>
                <a:solidFill>
                  <a:schemeClr val="tx1"/>
                </a:solidFill>
                <a:latin typeface="Calibri" panose="020F0502020204030204" pitchFamily="34" charset="0"/>
                <a:cs typeface="Arial" panose="020B0604020202020204" pitchFamily="34" charset="0"/>
              </a:defRPr>
            </a:lvl5pPr>
            <a:lvl6pPr marL="24701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F164333-641B-4937-B483-0D4AFC040E8B}" type="slidenum">
              <a:rPr lang="en-US" altLang="en-US" sz="1000">
                <a:latin typeface="Arial Narrow" panose="020B0606020202030204" pitchFamily="34" charset="0"/>
              </a:rPr>
              <a:pPr eaLnBrk="1" hangingPunct="1"/>
              <a:t>21</a:t>
            </a:fld>
            <a:endParaRPr lang="en-US" altLang="en-US" sz="1000">
              <a:latin typeface="Arial Narrow" panose="020B0606020202030204" pitchFamily="34" charset="0"/>
            </a:endParaRPr>
          </a:p>
        </p:txBody>
      </p:sp>
      <p:sp>
        <p:nvSpPr>
          <p:cNvPr id="116739" name="Rectangle 3"/>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
        <p:nvSpPr>
          <p:cNvPr id="2" name="Date Placeholder 1"/>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008125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forget </a:t>
            </a:r>
            <a:r>
              <a:rPr lang="en-US" smtClean="0"/>
              <a:t>the</a:t>
            </a:r>
            <a:r>
              <a:rPr lang="en-US" baseline="0" smtClean="0"/>
              <a:t> survey!!!</a:t>
            </a:r>
            <a:endParaRPr lang="en-US"/>
          </a:p>
        </p:txBody>
      </p:sp>
    </p:spTree>
    <p:extLst>
      <p:ext uri="{BB962C8B-B14F-4D97-AF65-F5344CB8AC3E}">
        <p14:creationId xmlns:p14="http://schemas.microsoft.com/office/powerpoint/2010/main" val="3220937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a:xfrm>
            <a:off x="3970338" y="8829675"/>
            <a:ext cx="3038475" cy="465138"/>
          </a:xfrm>
          <a:prstGeom prst="rect">
            <a:avLst/>
          </a:prstGeom>
          <a:noFill/>
        </p:spPr>
        <p:txBody>
          <a:bodyPr anchor="b"/>
          <a:lstStyle>
            <a:lvl1pPr defTabSz="912813" eaLnBrk="0" hangingPunct="0">
              <a:defRPr>
                <a:solidFill>
                  <a:schemeClr val="tx1"/>
                </a:solidFill>
                <a:latin typeface="Calibri" panose="020F0502020204030204" pitchFamily="34" charset="0"/>
                <a:cs typeface="Arial" panose="020B0604020202020204" pitchFamily="34" charset="0"/>
              </a:defRPr>
            </a:lvl1pPr>
            <a:lvl2pPr marL="727075" indent="-279400" defTabSz="912813" eaLnBrk="0" hangingPunct="0">
              <a:defRPr>
                <a:solidFill>
                  <a:schemeClr val="tx1"/>
                </a:solidFill>
                <a:latin typeface="Calibri" panose="020F0502020204030204" pitchFamily="34" charset="0"/>
                <a:cs typeface="Arial" panose="020B0604020202020204" pitchFamily="34" charset="0"/>
              </a:defRPr>
            </a:lvl2pPr>
            <a:lvl3pPr marL="1117600" indent="-222250" defTabSz="912813" eaLnBrk="0" hangingPunct="0">
              <a:defRPr>
                <a:solidFill>
                  <a:schemeClr val="tx1"/>
                </a:solidFill>
                <a:latin typeface="Calibri" panose="020F0502020204030204" pitchFamily="34" charset="0"/>
                <a:cs typeface="Arial" panose="020B0604020202020204" pitchFamily="34" charset="0"/>
              </a:defRPr>
            </a:lvl3pPr>
            <a:lvl4pPr marL="1565275" indent="-222250" defTabSz="912813" eaLnBrk="0" hangingPunct="0">
              <a:defRPr>
                <a:solidFill>
                  <a:schemeClr val="tx1"/>
                </a:solidFill>
                <a:latin typeface="Calibri" panose="020F0502020204030204" pitchFamily="34" charset="0"/>
                <a:cs typeface="Arial" panose="020B0604020202020204" pitchFamily="34" charset="0"/>
              </a:defRPr>
            </a:lvl4pPr>
            <a:lvl5pPr marL="2012950" indent="-222250" defTabSz="912813" eaLnBrk="0" hangingPunct="0">
              <a:defRPr>
                <a:solidFill>
                  <a:schemeClr val="tx1"/>
                </a:solidFill>
                <a:latin typeface="Calibri" panose="020F0502020204030204" pitchFamily="34" charset="0"/>
                <a:cs typeface="Arial" panose="020B0604020202020204" pitchFamily="34" charset="0"/>
              </a:defRPr>
            </a:lvl5pPr>
            <a:lvl6pPr marL="24701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8DB50120-F643-47EF-847E-F372ACF42589}" type="slidenum">
              <a:rPr lang="en-US" altLang="en-US" sz="1000">
                <a:latin typeface="Arial Narrow" panose="020B0606020202030204" pitchFamily="34" charset="0"/>
              </a:rPr>
              <a:pPr algn="r" eaLnBrk="1" hangingPunct="1"/>
              <a:t>23</a:t>
            </a:fld>
            <a:endParaRPr lang="en-US" altLang="en-US" sz="1000">
              <a:latin typeface="Arial Narrow" panose="020B0606020202030204" pitchFamily="34" charset="0"/>
            </a:endParaRPr>
          </a:p>
        </p:txBody>
      </p:sp>
      <p:sp>
        <p:nvSpPr>
          <p:cNvPr id="117763" name="Rectangle 3"/>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dirty="0" smtClean="0"/>
          </a:p>
        </p:txBody>
      </p:sp>
      <p:sp>
        <p:nvSpPr>
          <p:cNvPr id="2" name="Date Placeholder 1"/>
          <p:cNvSpPr txBox="1">
            <a:spLocks noGrp="1"/>
          </p:cNvSpPr>
          <p:nvPr/>
        </p:nvSpPr>
        <p:spPr>
          <a:xfrm>
            <a:off x="3970338" y="0"/>
            <a:ext cx="3038475" cy="465138"/>
          </a:xfrm>
          <a:prstGeom prst="rect">
            <a:avLst/>
          </a:prstGeom>
          <a:noFill/>
        </p:spPr>
        <p:txBody>
          <a:bodyPr/>
          <a:lstStyle/>
          <a:p>
            <a:pPr algn="r" fontAlgn="auto">
              <a:spcBef>
                <a:spcPts val="0"/>
              </a:spcBef>
              <a:spcAft>
                <a:spcPts val="0"/>
              </a:spcAft>
              <a:defRPr/>
            </a:pPr>
            <a:endParaRPr lang="en-US" sz="1200">
              <a:latin typeface="+mn-lt"/>
              <a:cs typeface="+mn-cs"/>
            </a:endParaRPr>
          </a:p>
        </p:txBody>
      </p:sp>
    </p:spTree>
    <p:extLst>
      <p:ext uri="{BB962C8B-B14F-4D97-AF65-F5344CB8AC3E}">
        <p14:creationId xmlns:p14="http://schemas.microsoft.com/office/powerpoint/2010/main" val="234997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time for introduction of school and what they teach.  After Departments, pass out the parts sheet and the work instructions.  Make sure they do not read the instructions until they are told to do so!!!</a:t>
            </a:r>
            <a:endParaRPr lang="en-US" dirty="0"/>
          </a:p>
        </p:txBody>
      </p:sp>
    </p:spTree>
    <p:extLst>
      <p:ext uri="{BB962C8B-B14F-4D97-AF65-F5344CB8AC3E}">
        <p14:creationId xmlns:p14="http://schemas.microsoft.com/office/powerpoint/2010/main" val="694070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7075" indent="-279400" defTabSz="912813" eaLnBrk="0" hangingPunct="0">
              <a:defRPr>
                <a:solidFill>
                  <a:schemeClr val="tx1"/>
                </a:solidFill>
                <a:latin typeface="Calibri" panose="020F0502020204030204" pitchFamily="34" charset="0"/>
                <a:cs typeface="Arial" panose="020B0604020202020204" pitchFamily="34" charset="0"/>
              </a:defRPr>
            </a:lvl2pPr>
            <a:lvl3pPr marL="1117600" indent="-222250" defTabSz="912813" eaLnBrk="0" hangingPunct="0">
              <a:defRPr>
                <a:solidFill>
                  <a:schemeClr val="tx1"/>
                </a:solidFill>
                <a:latin typeface="Calibri" panose="020F0502020204030204" pitchFamily="34" charset="0"/>
                <a:cs typeface="Arial" panose="020B0604020202020204" pitchFamily="34" charset="0"/>
              </a:defRPr>
            </a:lvl3pPr>
            <a:lvl4pPr marL="1565275" indent="-222250" defTabSz="912813" eaLnBrk="0" hangingPunct="0">
              <a:defRPr>
                <a:solidFill>
                  <a:schemeClr val="tx1"/>
                </a:solidFill>
                <a:latin typeface="Calibri" panose="020F0502020204030204" pitchFamily="34" charset="0"/>
                <a:cs typeface="Arial" panose="020B0604020202020204" pitchFamily="34" charset="0"/>
              </a:defRPr>
            </a:lvl4pPr>
            <a:lvl5pPr marL="2012950" indent="-222250" defTabSz="912813" eaLnBrk="0" hangingPunct="0">
              <a:defRPr>
                <a:solidFill>
                  <a:schemeClr val="tx1"/>
                </a:solidFill>
                <a:latin typeface="Calibri" panose="020F0502020204030204" pitchFamily="34" charset="0"/>
                <a:cs typeface="Arial" panose="020B0604020202020204" pitchFamily="34" charset="0"/>
              </a:defRPr>
            </a:lvl5pPr>
            <a:lvl6pPr marL="24701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631FC73-68A0-4843-90DB-3B832950B26C}" type="slidenum">
              <a:rPr lang="en-US" altLang="en-US" sz="1000">
                <a:latin typeface="Arial Narrow" panose="020B0606020202030204" pitchFamily="34" charset="0"/>
              </a:rPr>
              <a:pPr eaLnBrk="1" hangingPunct="1"/>
              <a:t>4</a:t>
            </a:fld>
            <a:endParaRPr lang="en-US" altLang="en-US" sz="1000">
              <a:latin typeface="Arial Narrow" panose="020B0606020202030204" pitchFamily="34" charset="0"/>
            </a:endParaRPr>
          </a:p>
        </p:txBody>
      </p:sp>
      <p:sp>
        <p:nvSpPr>
          <p:cNvPr id="71683" name="Rectangle 1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1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
        <p:nvSpPr>
          <p:cNvPr id="2" name="Date Placeholder 1"/>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66113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7075" indent="-279400" defTabSz="912813" eaLnBrk="0" hangingPunct="0">
              <a:defRPr>
                <a:solidFill>
                  <a:schemeClr val="tx1"/>
                </a:solidFill>
                <a:latin typeface="Calibri" panose="020F0502020204030204" pitchFamily="34" charset="0"/>
                <a:cs typeface="Arial" panose="020B0604020202020204" pitchFamily="34" charset="0"/>
              </a:defRPr>
            </a:lvl2pPr>
            <a:lvl3pPr marL="1117600" indent="-222250" defTabSz="912813" eaLnBrk="0" hangingPunct="0">
              <a:defRPr>
                <a:solidFill>
                  <a:schemeClr val="tx1"/>
                </a:solidFill>
                <a:latin typeface="Calibri" panose="020F0502020204030204" pitchFamily="34" charset="0"/>
                <a:cs typeface="Arial" panose="020B0604020202020204" pitchFamily="34" charset="0"/>
              </a:defRPr>
            </a:lvl3pPr>
            <a:lvl4pPr marL="1565275" indent="-222250" defTabSz="912813" eaLnBrk="0" hangingPunct="0">
              <a:defRPr>
                <a:solidFill>
                  <a:schemeClr val="tx1"/>
                </a:solidFill>
                <a:latin typeface="Calibri" panose="020F0502020204030204" pitchFamily="34" charset="0"/>
                <a:cs typeface="Arial" panose="020B0604020202020204" pitchFamily="34" charset="0"/>
              </a:defRPr>
            </a:lvl4pPr>
            <a:lvl5pPr marL="2012950" indent="-222250" defTabSz="912813" eaLnBrk="0" hangingPunct="0">
              <a:defRPr>
                <a:solidFill>
                  <a:schemeClr val="tx1"/>
                </a:solidFill>
                <a:latin typeface="Calibri" panose="020F0502020204030204" pitchFamily="34" charset="0"/>
                <a:cs typeface="Arial" panose="020B0604020202020204" pitchFamily="34" charset="0"/>
              </a:defRPr>
            </a:lvl5pPr>
            <a:lvl6pPr marL="24701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7EC74FC-9A8E-4519-A015-28F34DB17848}" type="slidenum">
              <a:rPr lang="en-US" altLang="en-US" sz="1000">
                <a:latin typeface="Arial Narrow" panose="020B0606020202030204" pitchFamily="34" charset="0"/>
              </a:rPr>
              <a:pPr eaLnBrk="1" hangingPunct="1"/>
              <a:t>6</a:t>
            </a:fld>
            <a:endParaRPr lang="en-US" altLang="en-US" sz="1000">
              <a:latin typeface="Arial Narrow" panose="020B0606020202030204" pitchFamily="34" charset="0"/>
            </a:endParaRPr>
          </a:p>
        </p:txBody>
      </p:sp>
      <p:sp>
        <p:nvSpPr>
          <p:cNvPr id="72707" name="Rectangle 3"/>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
        <p:nvSpPr>
          <p:cNvPr id="2" name="Date Placeholder 1"/>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08553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7075" indent="-279400" defTabSz="912813" eaLnBrk="0" hangingPunct="0">
              <a:defRPr>
                <a:solidFill>
                  <a:schemeClr val="tx1"/>
                </a:solidFill>
                <a:latin typeface="Calibri" panose="020F0502020204030204" pitchFamily="34" charset="0"/>
                <a:cs typeface="Arial" panose="020B0604020202020204" pitchFamily="34" charset="0"/>
              </a:defRPr>
            </a:lvl2pPr>
            <a:lvl3pPr marL="1117600" indent="-222250" defTabSz="912813" eaLnBrk="0" hangingPunct="0">
              <a:defRPr>
                <a:solidFill>
                  <a:schemeClr val="tx1"/>
                </a:solidFill>
                <a:latin typeface="Calibri" panose="020F0502020204030204" pitchFamily="34" charset="0"/>
                <a:cs typeface="Arial" panose="020B0604020202020204" pitchFamily="34" charset="0"/>
              </a:defRPr>
            </a:lvl3pPr>
            <a:lvl4pPr marL="1565275" indent="-222250" defTabSz="912813" eaLnBrk="0" hangingPunct="0">
              <a:defRPr>
                <a:solidFill>
                  <a:schemeClr val="tx1"/>
                </a:solidFill>
                <a:latin typeface="Calibri" panose="020F0502020204030204" pitchFamily="34" charset="0"/>
                <a:cs typeface="Arial" panose="020B0604020202020204" pitchFamily="34" charset="0"/>
              </a:defRPr>
            </a:lvl4pPr>
            <a:lvl5pPr marL="2012950" indent="-222250" defTabSz="912813" eaLnBrk="0" hangingPunct="0">
              <a:defRPr>
                <a:solidFill>
                  <a:schemeClr val="tx1"/>
                </a:solidFill>
                <a:latin typeface="Calibri" panose="020F0502020204030204" pitchFamily="34" charset="0"/>
                <a:cs typeface="Arial" panose="020B0604020202020204" pitchFamily="34" charset="0"/>
              </a:defRPr>
            </a:lvl5pPr>
            <a:lvl6pPr marL="24701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7EC74FC-9A8E-4519-A015-28F34DB17848}" type="slidenum">
              <a:rPr lang="en-US" altLang="en-US" sz="1000">
                <a:latin typeface="Arial Narrow" panose="020B0606020202030204" pitchFamily="34" charset="0"/>
              </a:rPr>
              <a:pPr eaLnBrk="1" hangingPunct="1"/>
              <a:t>7</a:t>
            </a:fld>
            <a:endParaRPr lang="en-US" altLang="en-US" sz="1000">
              <a:latin typeface="Arial Narrow" panose="020B0606020202030204" pitchFamily="34" charset="0"/>
            </a:endParaRPr>
          </a:p>
        </p:txBody>
      </p:sp>
      <p:sp>
        <p:nvSpPr>
          <p:cNvPr id="72707" name="Rectangle 3"/>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
        <p:nvSpPr>
          <p:cNvPr id="2" name="Date Placeholder 1"/>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123094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7075" indent="-279400" defTabSz="912813" eaLnBrk="0" hangingPunct="0">
              <a:defRPr>
                <a:solidFill>
                  <a:schemeClr val="tx1"/>
                </a:solidFill>
                <a:latin typeface="Calibri" panose="020F0502020204030204" pitchFamily="34" charset="0"/>
                <a:cs typeface="Arial" panose="020B0604020202020204" pitchFamily="34" charset="0"/>
              </a:defRPr>
            </a:lvl2pPr>
            <a:lvl3pPr marL="1117600" indent="-222250" defTabSz="912813" eaLnBrk="0" hangingPunct="0">
              <a:defRPr>
                <a:solidFill>
                  <a:schemeClr val="tx1"/>
                </a:solidFill>
                <a:latin typeface="Calibri" panose="020F0502020204030204" pitchFamily="34" charset="0"/>
                <a:cs typeface="Arial" panose="020B0604020202020204" pitchFamily="34" charset="0"/>
              </a:defRPr>
            </a:lvl3pPr>
            <a:lvl4pPr marL="1565275" indent="-222250" defTabSz="912813" eaLnBrk="0" hangingPunct="0">
              <a:defRPr>
                <a:solidFill>
                  <a:schemeClr val="tx1"/>
                </a:solidFill>
                <a:latin typeface="Calibri" panose="020F0502020204030204" pitchFamily="34" charset="0"/>
                <a:cs typeface="Arial" panose="020B0604020202020204" pitchFamily="34" charset="0"/>
              </a:defRPr>
            </a:lvl4pPr>
            <a:lvl5pPr marL="2012950" indent="-222250" defTabSz="912813" eaLnBrk="0" hangingPunct="0">
              <a:defRPr>
                <a:solidFill>
                  <a:schemeClr val="tx1"/>
                </a:solidFill>
                <a:latin typeface="Calibri" panose="020F0502020204030204" pitchFamily="34" charset="0"/>
                <a:cs typeface="Arial" panose="020B0604020202020204" pitchFamily="34" charset="0"/>
              </a:defRPr>
            </a:lvl5pPr>
            <a:lvl6pPr marL="24701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7EC74FC-9A8E-4519-A015-28F34DB17848}" type="slidenum">
              <a:rPr lang="en-US" altLang="en-US" sz="1000">
                <a:latin typeface="Arial Narrow" panose="020B0606020202030204" pitchFamily="34" charset="0"/>
              </a:rPr>
              <a:pPr eaLnBrk="1" hangingPunct="1"/>
              <a:t>8</a:t>
            </a:fld>
            <a:endParaRPr lang="en-US" altLang="en-US" sz="1000">
              <a:latin typeface="Arial Narrow" panose="020B0606020202030204" pitchFamily="34" charset="0"/>
            </a:endParaRPr>
          </a:p>
        </p:txBody>
      </p:sp>
      <p:sp>
        <p:nvSpPr>
          <p:cNvPr id="72707" name="Rectangle 3"/>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
        <p:nvSpPr>
          <p:cNvPr id="2" name="Date Placeholder 1"/>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29452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7075" indent="-279400" defTabSz="912813" eaLnBrk="0" hangingPunct="0">
              <a:defRPr>
                <a:solidFill>
                  <a:schemeClr val="tx1"/>
                </a:solidFill>
                <a:latin typeface="Calibri" panose="020F0502020204030204" pitchFamily="34" charset="0"/>
                <a:cs typeface="Arial" panose="020B0604020202020204" pitchFamily="34" charset="0"/>
              </a:defRPr>
            </a:lvl2pPr>
            <a:lvl3pPr marL="1117600" indent="-222250" defTabSz="912813" eaLnBrk="0" hangingPunct="0">
              <a:defRPr>
                <a:solidFill>
                  <a:schemeClr val="tx1"/>
                </a:solidFill>
                <a:latin typeface="Calibri" panose="020F0502020204030204" pitchFamily="34" charset="0"/>
                <a:cs typeface="Arial" panose="020B0604020202020204" pitchFamily="34" charset="0"/>
              </a:defRPr>
            </a:lvl3pPr>
            <a:lvl4pPr marL="1565275" indent="-222250" defTabSz="912813" eaLnBrk="0" hangingPunct="0">
              <a:defRPr>
                <a:solidFill>
                  <a:schemeClr val="tx1"/>
                </a:solidFill>
                <a:latin typeface="Calibri" panose="020F0502020204030204" pitchFamily="34" charset="0"/>
                <a:cs typeface="Arial" panose="020B0604020202020204" pitchFamily="34" charset="0"/>
              </a:defRPr>
            </a:lvl4pPr>
            <a:lvl5pPr marL="2012950" indent="-222250" defTabSz="912813" eaLnBrk="0" hangingPunct="0">
              <a:defRPr>
                <a:solidFill>
                  <a:schemeClr val="tx1"/>
                </a:solidFill>
                <a:latin typeface="Calibri" panose="020F0502020204030204" pitchFamily="34" charset="0"/>
                <a:cs typeface="Arial" panose="020B0604020202020204" pitchFamily="34" charset="0"/>
              </a:defRPr>
            </a:lvl5pPr>
            <a:lvl6pPr marL="24701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0C55274-A0F9-4466-B734-E0F10D23FBC8}" type="slidenum">
              <a:rPr lang="en-US" altLang="en-US" sz="1000">
                <a:latin typeface="Arial Narrow" panose="020B0606020202030204" pitchFamily="34" charset="0"/>
              </a:rPr>
              <a:pPr eaLnBrk="1" hangingPunct="1"/>
              <a:t>10</a:t>
            </a:fld>
            <a:endParaRPr lang="en-US" altLang="en-US" sz="1000">
              <a:latin typeface="Arial Narrow" panose="020B0606020202030204"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
        <p:nvSpPr>
          <p:cNvPr id="2" name="Date Placeholder 1"/>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45197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7075" indent="-279400" defTabSz="912813" eaLnBrk="0" hangingPunct="0">
              <a:defRPr>
                <a:solidFill>
                  <a:schemeClr val="tx1"/>
                </a:solidFill>
                <a:latin typeface="Calibri" panose="020F0502020204030204" pitchFamily="34" charset="0"/>
                <a:cs typeface="Arial" panose="020B0604020202020204" pitchFamily="34" charset="0"/>
              </a:defRPr>
            </a:lvl2pPr>
            <a:lvl3pPr marL="1117600" indent="-222250" defTabSz="912813" eaLnBrk="0" hangingPunct="0">
              <a:defRPr>
                <a:solidFill>
                  <a:schemeClr val="tx1"/>
                </a:solidFill>
                <a:latin typeface="Calibri" panose="020F0502020204030204" pitchFamily="34" charset="0"/>
                <a:cs typeface="Arial" panose="020B0604020202020204" pitchFamily="34" charset="0"/>
              </a:defRPr>
            </a:lvl3pPr>
            <a:lvl4pPr marL="1565275" indent="-222250" defTabSz="912813" eaLnBrk="0" hangingPunct="0">
              <a:defRPr>
                <a:solidFill>
                  <a:schemeClr val="tx1"/>
                </a:solidFill>
                <a:latin typeface="Calibri" panose="020F0502020204030204" pitchFamily="34" charset="0"/>
                <a:cs typeface="Arial" panose="020B0604020202020204" pitchFamily="34" charset="0"/>
              </a:defRPr>
            </a:lvl4pPr>
            <a:lvl5pPr marL="2012950" indent="-222250" defTabSz="912813" eaLnBrk="0" hangingPunct="0">
              <a:defRPr>
                <a:solidFill>
                  <a:schemeClr val="tx1"/>
                </a:solidFill>
                <a:latin typeface="Calibri" panose="020F0502020204030204" pitchFamily="34" charset="0"/>
                <a:cs typeface="Arial" panose="020B0604020202020204" pitchFamily="34" charset="0"/>
              </a:defRPr>
            </a:lvl5pPr>
            <a:lvl6pPr marL="24701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21532A6-7C5F-4B86-9975-D04FFAEEFE21}" type="slidenum">
              <a:rPr lang="en-US" altLang="en-US" sz="1000">
                <a:latin typeface="Arial Narrow" panose="020B0606020202030204" pitchFamily="34" charset="0"/>
              </a:rPr>
              <a:pPr eaLnBrk="1" hangingPunct="1"/>
              <a:t>11</a:t>
            </a:fld>
            <a:endParaRPr lang="en-US" altLang="en-US" sz="1000">
              <a:latin typeface="Arial Narrow" panose="020B0606020202030204"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
        <p:nvSpPr>
          <p:cNvPr id="2" name="Date Placeholder 1"/>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27131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7075" indent="-279400" defTabSz="912813" eaLnBrk="0" hangingPunct="0">
              <a:defRPr>
                <a:solidFill>
                  <a:schemeClr val="tx1"/>
                </a:solidFill>
                <a:latin typeface="Calibri" panose="020F0502020204030204" pitchFamily="34" charset="0"/>
                <a:cs typeface="Arial" panose="020B0604020202020204" pitchFamily="34" charset="0"/>
              </a:defRPr>
            </a:lvl2pPr>
            <a:lvl3pPr marL="1117600" indent="-222250" defTabSz="912813" eaLnBrk="0" hangingPunct="0">
              <a:defRPr>
                <a:solidFill>
                  <a:schemeClr val="tx1"/>
                </a:solidFill>
                <a:latin typeface="Calibri" panose="020F0502020204030204" pitchFamily="34" charset="0"/>
                <a:cs typeface="Arial" panose="020B0604020202020204" pitchFamily="34" charset="0"/>
              </a:defRPr>
            </a:lvl3pPr>
            <a:lvl4pPr marL="1565275" indent="-222250" defTabSz="912813" eaLnBrk="0" hangingPunct="0">
              <a:defRPr>
                <a:solidFill>
                  <a:schemeClr val="tx1"/>
                </a:solidFill>
                <a:latin typeface="Calibri" panose="020F0502020204030204" pitchFamily="34" charset="0"/>
                <a:cs typeface="Arial" panose="020B0604020202020204" pitchFamily="34" charset="0"/>
              </a:defRPr>
            </a:lvl4pPr>
            <a:lvl5pPr marL="2012950" indent="-222250" defTabSz="912813" eaLnBrk="0" hangingPunct="0">
              <a:defRPr>
                <a:solidFill>
                  <a:schemeClr val="tx1"/>
                </a:solidFill>
                <a:latin typeface="Calibri" panose="020F0502020204030204" pitchFamily="34" charset="0"/>
                <a:cs typeface="Arial" panose="020B0604020202020204" pitchFamily="34" charset="0"/>
              </a:defRPr>
            </a:lvl5pPr>
            <a:lvl6pPr marL="24701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273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845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1750" indent="-22225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66E65B0-513B-4592-BCA5-B060CE6764EE}" type="slidenum">
              <a:rPr lang="en-US" altLang="en-US" sz="1000">
                <a:latin typeface="Arial Narrow" panose="020B0606020202030204" pitchFamily="34" charset="0"/>
              </a:rPr>
              <a:pPr eaLnBrk="1" hangingPunct="1"/>
              <a:t>12</a:t>
            </a:fld>
            <a:endParaRPr lang="en-US" altLang="en-US" sz="1000">
              <a:latin typeface="Arial Narrow" panose="020B0606020202030204" pitchFamily="34" charset="0"/>
            </a:endParaRPr>
          </a:p>
        </p:txBody>
      </p:sp>
      <p:sp>
        <p:nvSpPr>
          <p:cNvPr id="78851" name="Rectangle 3"/>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n-US" smtClean="0"/>
          </a:p>
        </p:txBody>
      </p:sp>
      <p:sp>
        <p:nvSpPr>
          <p:cNvPr id="2" name="Date Placeholder 1"/>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57433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C47BEC-B515-4A95-8E87-8275D5AF3C6D}" type="datetime1">
              <a:rPr lang="en-US" smtClean="0"/>
              <a:pPr>
                <a:defRPr/>
              </a:pPr>
              <a:t>8/6/2017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1DAB23-3B66-4A35-BB10-9412928E022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817535-DB2D-4363-8C85-16DE29A84CDB}" type="datetime1">
              <a:rPr lang="en-US" smtClean="0"/>
              <a:pPr>
                <a:defRPr/>
              </a:pPr>
              <a:t>8/6/2017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0290ABF-C850-466F-9C11-B173A2AEF94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098051-CA9E-48F3-B827-87D147C6E356}" type="datetime1">
              <a:rPr lang="en-US" smtClean="0"/>
              <a:pPr>
                <a:defRPr/>
              </a:pPr>
              <a:t>8/6/2017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5C39F0-E03F-46A8-8F18-38F960A337A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8F2CDE5E-E0CB-4DE5-BB54-D7D73D71B99A}" type="datetime1">
              <a:rPr lang="en-US" smtClean="0"/>
              <a:pPr/>
              <a:t>8/6/2017</a:t>
            </a:fld>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3C9C8C0-E213-40C4-9164-8B74FCC7541A}"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fld id="{038CF336-6FF8-45AF-89D2-1C7FBDFACDCF}" type="datetime1">
              <a:rPr lang="en-US" smtClean="0"/>
              <a:pPr/>
              <a:t>8/6/2017</a:t>
            </a:fld>
            <a:endParaRPr lang="en-US" dirty="0"/>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7707FFA3-359F-4D68-8FCA-B6EF521CF5DC}"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6A41FB-D1B7-4863-AA4A-FA25C48C6D28}" type="datetime1">
              <a:rPr lang="en-US" smtClean="0"/>
              <a:pPr>
                <a:defRPr/>
              </a:pPr>
              <a:t>8/6/2017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34C7DA-2B35-485E-B9C6-06994FE64DF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8A294A-1E50-462F-8D9C-8C9DB99735F6}" type="datetime1">
              <a:rPr lang="en-US" smtClean="0"/>
              <a:pPr>
                <a:defRPr/>
              </a:pPr>
              <a:t>8/6/2017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6D72FC-3B18-4B6E-8070-484AB2090D9D}"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67CD2A-6E1A-45A0-B026-140FCDA20C7E}" type="datetime1">
              <a:rPr lang="en-US" smtClean="0"/>
              <a:pPr>
                <a:defRPr/>
              </a:pPr>
              <a:t>8/6/2017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24651E-B4D3-4345-A435-4C2385946F0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5CC6E05-5DF4-4B1E-899F-ACE841B4574B}" type="datetime1">
              <a:rPr lang="en-US" smtClean="0"/>
              <a:pPr>
                <a:defRPr/>
              </a:pPr>
              <a:t>8/6/2017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B7E126E-16B1-43F9-97CA-3FC3D6A59C62}"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BB470D2-06BF-4FB3-9879-C0B143332E4F}" type="datetime1">
              <a:rPr lang="en-US" smtClean="0"/>
              <a:pPr>
                <a:defRPr/>
              </a:pPr>
              <a:t>8/6/2017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0EC2765-24DE-4665-8131-68D1E881CAB1}"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5807BE6-F2F7-411F-A34A-21C9A7ED15CF}" type="datetime1">
              <a:rPr lang="en-US" smtClean="0"/>
              <a:pPr>
                <a:defRPr/>
              </a:pPr>
              <a:t>8/6/2017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7C6E6B5-0391-4671-A0DD-6B18011B06F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sz="3600" b="1">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9FA0366-87A9-4953-9394-8F76C0FE8291}" type="datetime1">
              <a:rPr lang="en-US" smtClean="0"/>
              <a:pPr>
                <a:defRPr/>
              </a:pPr>
              <a:t>8/6/2017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FD8A88-0BAC-4A2E-97B7-B3AA66393C0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ABB335-72AC-4066-BABF-2021D998AE0F}" type="datetime1">
              <a:rPr lang="en-US" smtClean="0"/>
              <a:pPr>
                <a:defRPr/>
              </a:pPr>
              <a:t>8/6/2017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7DD1061-67DF-4E96-980C-B803E4C7BDE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7E97C5-CB4C-4427-9864-4F8EFAD125DD}" type="datetime1">
              <a:rPr lang="en-US" smtClean="0"/>
              <a:pPr>
                <a:defRPr/>
              </a:pPr>
              <a:t>8/6/2017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F60A6D0-C580-4927-B120-2C7EFB2781FA}"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31FE88-A1B3-460B-B31C-9AF2508A25B0}" type="datetime1">
              <a:rPr lang="en-US" smtClean="0"/>
              <a:pPr>
                <a:defRPr/>
              </a:pPr>
              <a:t>8/6/2017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F2EC97-2A9A-4F03-8472-1DB43D7B3E4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FD2947-0483-4C76-BAA8-15AE388FFC20}" type="datetime1">
              <a:rPr lang="en-US" smtClean="0"/>
              <a:pPr>
                <a:defRPr/>
              </a:pPr>
              <a:t>8/6/2017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33ED1DF-5748-4999-92DE-AE72647EF8CF}"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C04AF-82FD-4BA0-B0BA-FA521584C194}" type="datetime1">
              <a:rPr lang="en-US" smtClean="0"/>
              <a:pPr>
                <a:defRPr/>
              </a:pPr>
              <a:t>8/6/2017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43CA73-ED37-41E1-83C3-A36A7570AE9E}"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5" descr="wildcat.JPG"/>
          <p:cNvPicPr>
            <a:picLocks noChangeAspect="1"/>
          </p:cNvPicPr>
          <p:nvPr userDrawn="1"/>
        </p:nvPicPr>
        <p:blipFill>
          <a:blip r:embed="rId2" cstate="print"/>
          <a:srcRect t="18611" r="90598" b="66666"/>
          <a:stretch>
            <a:fillRect/>
          </a:stretch>
        </p:blipFill>
        <p:spPr bwMode="auto">
          <a:xfrm>
            <a:off x="0" y="47625"/>
            <a:ext cx="860425" cy="1009650"/>
          </a:xfrm>
          <a:prstGeom prst="rect">
            <a:avLst/>
          </a:prstGeom>
          <a:noFill/>
          <a:ln w="9525">
            <a:noFill/>
            <a:miter lim="800000"/>
            <a:headEnd/>
            <a:tailEnd/>
          </a:ln>
        </p:spPr>
      </p:pic>
      <p:cxnSp>
        <p:nvCxnSpPr>
          <p:cNvPr id="4" name="Straight Connector 6"/>
          <p:cNvCxnSpPr/>
          <p:nvPr userDrawn="1"/>
        </p:nvCxnSpPr>
        <p:spPr>
          <a:xfrm>
            <a:off x="0" y="76200"/>
            <a:ext cx="9144000" cy="1588"/>
          </a:xfrm>
          <a:prstGeom prst="line">
            <a:avLst/>
          </a:prstGeom>
          <a:ln w="165100">
            <a:solidFill>
              <a:srgbClr val="A63F3C"/>
            </a:solidFill>
          </a:ln>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4763" y="995363"/>
            <a:ext cx="9148763" cy="15875"/>
          </a:xfrm>
          <a:prstGeom prst="line">
            <a:avLst/>
          </a:prstGeom>
          <a:ln w="165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8"/>
          <p:cNvSpPr txBox="1"/>
          <p:nvPr userDrawn="1"/>
        </p:nvSpPr>
        <p:spPr>
          <a:xfrm>
            <a:off x="0" y="860425"/>
            <a:ext cx="1408113" cy="276225"/>
          </a:xfrm>
          <a:prstGeom prst="rect">
            <a:avLst/>
          </a:prstGeom>
          <a:noFill/>
        </p:spPr>
        <p:txBody>
          <a:bodyPr wrap="none">
            <a:spAutoFit/>
          </a:bodyPr>
          <a:lstStyle/>
          <a:p>
            <a:pPr fontAlgn="auto">
              <a:spcBef>
                <a:spcPts val="0"/>
              </a:spcBef>
              <a:spcAft>
                <a:spcPts val="0"/>
              </a:spcAft>
              <a:defRPr/>
            </a:pPr>
            <a:r>
              <a:rPr lang="en-US" sz="1100" b="1" dirty="0">
                <a:solidFill>
                  <a:schemeClr val="bg1"/>
                </a:solidFill>
                <a:latin typeface="+mn-lt"/>
                <a:cs typeface="+mn-cs"/>
              </a:rPr>
              <a:t>Section 008 </a:t>
            </a:r>
            <a:r>
              <a:rPr lang="en-US" sz="1200" b="1" dirty="0">
                <a:solidFill>
                  <a:schemeClr val="bg1"/>
                </a:solidFill>
                <a:latin typeface="+mn-lt"/>
                <a:cs typeface="+mn-cs"/>
              </a:rPr>
              <a:t>Redford</a:t>
            </a:r>
            <a:endParaRPr lang="en-US" sz="1100" b="1" dirty="0">
              <a:solidFill>
                <a:schemeClr val="bg1"/>
              </a:solidFill>
              <a:latin typeface="+mn-lt"/>
              <a:cs typeface="+mn-cs"/>
            </a:endParaRPr>
          </a:p>
        </p:txBody>
      </p:sp>
      <p:pic>
        <p:nvPicPr>
          <p:cNvPr id="7" name="Picture 8"/>
          <p:cNvPicPr>
            <a:picLocks noChangeAspect="1" noChangeArrowheads="1"/>
          </p:cNvPicPr>
          <p:nvPr userDrawn="1"/>
        </p:nvPicPr>
        <p:blipFill>
          <a:blip r:embed="rId3" cstate="print"/>
          <a:srcRect/>
          <a:stretch>
            <a:fillRect/>
          </a:stretch>
        </p:blipFill>
        <p:spPr bwMode="auto">
          <a:xfrm>
            <a:off x="785813" y="219075"/>
            <a:ext cx="798512" cy="171450"/>
          </a:xfrm>
          <a:prstGeom prst="rect">
            <a:avLst/>
          </a:prstGeom>
          <a:noFill/>
          <a:ln w="9525">
            <a:noFill/>
            <a:miter lim="800000"/>
            <a:headEnd/>
            <a:tailEnd/>
          </a:ln>
        </p:spPr>
      </p:pic>
      <p:pic>
        <p:nvPicPr>
          <p:cNvPr id="8" name="Picture 11" descr="Logo"/>
          <p:cNvPicPr>
            <a:picLocks noChangeAspect="1" noChangeArrowheads="1"/>
          </p:cNvPicPr>
          <p:nvPr userDrawn="1"/>
        </p:nvPicPr>
        <p:blipFill>
          <a:blip r:embed="rId4" cstate="print"/>
          <a:srcRect/>
          <a:stretch>
            <a:fillRect/>
          </a:stretch>
        </p:blipFill>
        <p:spPr bwMode="auto">
          <a:xfrm>
            <a:off x="8064500" y="5649913"/>
            <a:ext cx="914400" cy="765175"/>
          </a:xfrm>
          <a:prstGeom prst="rect">
            <a:avLst/>
          </a:prstGeom>
          <a:noFill/>
          <a:ln w="9525">
            <a:noFill/>
            <a:miter lim="800000"/>
            <a:headEnd/>
            <a:tailEnd/>
          </a:ln>
        </p:spPr>
      </p:pic>
      <p:sp>
        <p:nvSpPr>
          <p:cNvPr id="2" name="Title 1"/>
          <p:cNvSpPr>
            <a:spLocks noGrp="1"/>
          </p:cNvSpPr>
          <p:nvPr>
            <p:ph type="title"/>
          </p:nvPr>
        </p:nvSpPr>
        <p:spPr>
          <a:xfrm>
            <a:off x="457200" y="152400"/>
            <a:ext cx="8229600" cy="838200"/>
          </a:xfrm>
          <a:ln>
            <a:solidFill>
              <a:srgbClr val="AC413E"/>
            </a:solidFill>
          </a:ln>
        </p:spPr>
        <p:txBody>
          <a:bodyPr/>
          <a:lstStyle/>
          <a:p>
            <a:r>
              <a:rPr lang="en-US" dirty="0" smtClean="0"/>
              <a:t>Click to edit Master title style</a:t>
            </a:r>
            <a:endParaRPr lang="en-US" dirty="0"/>
          </a:p>
        </p:txBody>
      </p:sp>
      <p:sp>
        <p:nvSpPr>
          <p:cNvPr id="9" name="Date Placeholder 2"/>
          <p:cNvSpPr>
            <a:spLocks noGrp="1"/>
          </p:cNvSpPr>
          <p:nvPr>
            <p:ph type="dt" sz="half" idx="10"/>
          </p:nvPr>
        </p:nvSpPr>
        <p:spPr/>
        <p:txBody>
          <a:bodyPr/>
          <a:lstStyle>
            <a:lvl1pPr>
              <a:defRPr/>
            </a:lvl1pPr>
          </a:lstStyle>
          <a:p>
            <a:pPr>
              <a:defRPr/>
            </a:pPr>
            <a:fld id="{9E3931D7-1BF8-48FD-9896-3FF4487FC136}" type="datetime1">
              <a:rPr lang="en-US" smtClean="0"/>
              <a:pPr>
                <a:defRPr/>
              </a:pPr>
              <a:t>8/6/2017</a:t>
            </a:fld>
            <a:endParaRPr lang="en-US" dirty="0"/>
          </a:p>
        </p:txBody>
      </p:sp>
      <p:sp>
        <p:nvSpPr>
          <p:cNvPr id="10" name="Footer Placeholder 3"/>
          <p:cNvSpPr>
            <a:spLocks noGrp="1"/>
          </p:cNvSpPr>
          <p:nvPr>
            <p:ph type="ftr" sz="quarter" idx="11"/>
          </p:nvPr>
        </p:nvSpPr>
        <p:spPr/>
        <p:txBody>
          <a:bodyPr/>
          <a:lstStyle>
            <a:lvl1pPr>
              <a:defRPr/>
            </a:lvl1pPr>
          </a:lstStyle>
          <a:p>
            <a:pPr>
              <a:defRPr/>
            </a:pPr>
            <a:endParaRPr lang="en-US" dirty="0"/>
          </a:p>
        </p:txBody>
      </p:sp>
      <p:sp>
        <p:nvSpPr>
          <p:cNvPr id="11" name="Slide Number Placeholder 4"/>
          <p:cNvSpPr>
            <a:spLocks noGrp="1"/>
          </p:cNvSpPr>
          <p:nvPr>
            <p:ph type="sldNum" sz="quarter" idx="12"/>
          </p:nvPr>
        </p:nvSpPr>
        <p:spPr/>
        <p:txBody>
          <a:bodyPr/>
          <a:lstStyle>
            <a:lvl1pPr>
              <a:defRPr/>
            </a:lvl1pPr>
          </a:lstStyle>
          <a:p>
            <a:pPr>
              <a:defRPr/>
            </a:pPr>
            <a:fld id="{13966099-66F5-45E9-BED1-EA2ADB72F75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C7710C-4D2F-4A43-9052-F065D442C0FD}" type="datetime1">
              <a:rPr lang="en-US" smtClean="0"/>
              <a:pPr>
                <a:defRPr/>
              </a:pPr>
              <a:t>8/6/2017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DD510-3C90-4C6F-84A1-5189FF451B1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6E5752-8D98-449A-A031-3E00FA88CD9E}" type="datetime1">
              <a:rPr lang="en-US" smtClean="0"/>
              <a:pPr>
                <a:defRPr/>
              </a:pPr>
              <a:t>8/6/2017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F2BA630-B597-40A9-9E7E-129C55AD7DB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1D1864C-EC78-4D2F-A3DE-E35D60C18A44}" type="datetime1">
              <a:rPr lang="en-US" smtClean="0"/>
              <a:pPr>
                <a:defRPr/>
              </a:pPr>
              <a:t>8/6/2017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E56B51E-77DF-4DDD-9BAD-D4FBA7EF2E7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2DF739-9CA9-4D82-8327-D1F7D9D577BD}" type="datetime1">
              <a:rPr lang="en-US" smtClean="0"/>
              <a:pPr>
                <a:defRPr/>
              </a:pPr>
              <a:t>8/6/2017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60F27BF-0AE5-488B-83CB-D1B02A55947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354829-A805-4882-AD56-3728AA0FE7CD}" type="datetime1">
              <a:rPr lang="en-US" smtClean="0"/>
              <a:pPr>
                <a:defRPr/>
              </a:pPr>
              <a:t>8/6/2017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D873758-F0A0-48AE-B0D5-09756FF7C95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B9ED22-C92D-4AFA-93AB-0A244CFBF6B3}" type="datetime1">
              <a:rPr lang="en-US" smtClean="0"/>
              <a:pPr>
                <a:defRPr/>
              </a:pPr>
              <a:t>8/6/2017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C643C97-B883-4CDF-B874-09781CC1546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F8D0E3-752E-4957-ABD7-EE2CE94C3908}" type="datetime1">
              <a:rPr lang="en-US" smtClean="0"/>
              <a:pPr>
                <a:defRPr/>
              </a:pPr>
              <a:t>8/6/2017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CD27EE4-E2A4-4414-8246-81AE0BF5F1A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77800"/>
            <a:ext cx="82296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279CA95-8462-4215-84E5-43B6D6B67585}" type="datetime1">
              <a:rPr lang="en-US" smtClean="0"/>
              <a:pPr>
                <a:defRPr/>
              </a:pPr>
              <a:t>8/6/2017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3B67633-C701-4CCC-8AF2-59BBB8801589}" type="slidenum">
              <a:rPr lang="en-US"/>
              <a:pPr>
                <a:defRPr/>
              </a:pPr>
              <a:t>‹#›</a:t>
            </a:fld>
            <a:endParaRPr lang="en-US" dirty="0"/>
          </a:p>
        </p:txBody>
      </p:sp>
      <p:pic>
        <p:nvPicPr>
          <p:cNvPr id="2055" name="Picture 6" descr="wildcat.JPG"/>
          <p:cNvPicPr>
            <a:picLocks noChangeAspect="1"/>
          </p:cNvPicPr>
          <p:nvPr userDrawn="1"/>
        </p:nvPicPr>
        <p:blipFill>
          <a:blip r:embed="rId15" cstate="print"/>
          <a:srcRect t="18611" r="90598" b="66666"/>
          <a:stretch>
            <a:fillRect/>
          </a:stretch>
        </p:blipFill>
        <p:spPr bwMode="auto">
          <a:xfrm>
            <a:off x="0" y="47625"/>
            <a:ext cx="860425" cy="1009650"/>
          </a:xfrm>
          <a:prstGeom prst="rect">
            <a:avLst/>
          </a:prstGeom>
          <a:noFill/>
          <a:ln w="9525">
            <a:noFill/>
            <a:miter lim="800000"/>
            <a:headEnd/>
            <a:tailEnd/>
          </a:ln>
        </p:spPr>
      </p:pic>
      <p:cxnSp>
        <p:nvCxnSpPr>
          <p:cNvPr id="8" name="Straight Connector 7"/>
          <p:cNvCxnSpPr/>
          <p:nvPr userDrawn="1"/>
        </p:nvCxnSpPr>
        <p:spPr>
          <a:xfrm>
            <a:off x="0" y="76200"/>
            <a:ext cx="9144000" cy="1588"/>
          </a:xfrm>
          <a:prstGeom prst="line">
            <a:avLst/>
          </a:prstGeom>
          <a:ln w="165100">
            <a:solidFill>
              <a:srgbClr val="A63F3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763" y="995363"/>
            <a:ext cx="9148763" cy="15875"/>
          </a:xfrm>
          <a:prstGeom prst="line">
            <a:avLst/>
          </a:prstGeom>
          <a:ln w="165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0" y="860425"/>
            <a:ext cx="1408113" cy="276225"/>
          </a:xfrm>
          <a:prstGeom prst="rect">
            <a:avLst/>
          </a:prstGeom>
          <a:noFill/>
        </p:spPr>
        <p:txBody>
          <a:bodyPr wrap="none">
            <a:spAutoFit/>
          </a:bodyPr>
          <a:lstStyle/>
          <a:p>
            <a:pPr fontAlgn="auto">
              <a:spcBef>
                <a:spcPts val="0"/>
              </a:spcBef>
              <a:spcAft>
                <a:spcPts val="0"/>
              </a:spcAft>
              <a:defRPr/>
            </a:pPr>
            <a:r>
              <a:rPr lang="en-US" sz="1100" b="1" dirty="0">
                <a:solidFill>
                  <a:schemeClr val="bg1"/>
                </a:solidFill>
                <a:latin typeface="+mn-lt"/>
                <a:cs typeface="+mn-cs"/>
              </a:rPr>
              <a:t>Section 008 </a:t>
            </a:r>
            <a:r>
              <a:rPr lang="en-US" sz="1200" b="1" dirty="0">
                <a:solidFill>
                  <a:schemeClr val="bg1"/>
                </a:solidFill>
                <a:latin typeface="+mn-lt"/>
                <a:cs typeface="+mn-cs"/>
              </a:rPr>
              <a:t>Redford</a:t>
            </a:r>
            <a:endParaRPr lang="en-US" sz="1100" b="1" dirty="0">
              <a:solidFill>
                <a:schemeClr val="bg1"/>
              </a:solidFill>
              <a:latin typeface="+mn-lt"/>
              <a:cs typeface="+mn-cs"/>
            </a:endParaRPr>
          </a:p>
        </p:txBody>
      </p:sp>
      <p:pic>
        <p:nvPicPr>
          <p:cNvPr id="2059" name="Picture 8"/>
          <p:cNvPicPr>
            <a:picLocks noChangeAspect="1" noChangeArrowheads="1"/>
          </p:cNvPicPr>
          <p:nvPr userDrawn="1"/>
        </p:nvPicPr>
        <p:blipFill>
          <a:blip r:embed="rId16" cstate="print"/>
          <a:srcRect/>
          <a:stretch>
            <a:fillRect/>
          </a:stretch>
        </p:blipFill>
        <p:spPr bwMode="auto">
          <a:xfrm>
            <a:off x="785813" y="219075"/>
            <a:ext cx="798512" cy="171450"/>
          </a:xfrm>
          <a:prstGeom prst="rect">
            <a:avLst/>
          </a:prstGeom>
          <a:noFill/>
          <a:ln w="9525">
            <a:noFill/>
            <a:miter lim="800000"/>
            <a:headEnd/>
            <a:tailEnd/>
          </a:ln>
        </p:spPr>
      </p:pic>
      <p:pic>
        <p:nvPicPr>
          <p:cNvPr id="2060" name="Picture 7" descr="Logo"/>
          <p:cNvPicPr>
            <a:picLocks noChangeAspect="1" noChangeArrowheads="1"/>
          </p:cNvPicPr>
          <p:nvPr userDrawn="1"/>
        </p:nvPicPr>
        <p:blipFill>
          <a:blip r:embed="rId17" cstate="print"/>
          <a:srcRect/>
          <a:stretch>
            <a:fillRect/>
          </a:stretch>
        </p:blipFill>
        <p:spPr bwMode="auto">
          <a:xfrm>
            <a:off x="8016875" y="5700713"/>
            <a:ext cx="914400" cy="765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910" r:id="rId12"/>
    <p:sldLayoutId id="2147483911" r:id="rId13"/>
  </p:sldLayoutIdLst>
  <p:hf sldNum="0" hdr="0" ftr="0" dt="0"/>
  <p:txStyles>
    <p:titleStyle>
      <a:lvl1pPr algn="ctr" rtl="0" eaLnBrk="0" fontAlgn="base" hangingPunct="0">
        <a:spcBef>
          <a:spcPct val="0"/>
        </a:spcBef>
        <a:spcAft>
          <a:spcPct val="0"/>
        </a:spcAft>
        <a:defRPr sz="3600" b="1" kern="1200">
          <a:solidFill>
            <a:srgbClr val="AF423F"/>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5D03164-18E3-4715-BACE-F53137248973}" type="datetime1">
              <a:rPr lang="en-US" smtClean="0"/>
              <a:pPr>
                <a:defRPr/>
              </a:pPr>
              <a:t>8/6/2017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6214DCC-1FCB-41C1-A520-76E2ADC9E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5"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dctr-fileshare.tuhsd.adn\Userfile$\MTP\mwendell\My%20Documents\Engineering\ENGR102\Lean%20Manufacturing\Lean-%20Value%20Stream%20and%20Non%20Value%20Example.mp4" TargetMode="External"/><Relationship Id="rId1" Type="http://schemas.microsoft.com/office/2007/relationships/media" Target="file:///\\dctr-fileshare.tuhsd.adn\Userfile$\MTP\mwendell\My%20Documents\Engineering\ENGR102\Lean%20Manufacturing\Lean-%20Value%20Stream%20and%20Non%20Value%20Example.mp4"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381000" y="2738438"/>
            <a:ext cx="8305800" cy="1066800"/>
          </a:xfrm>
        </p:spPr>
        <p:txBody>
          <a:bodyPr/>
          <a:lstStyle/>
          <a:p>
            <a:pPr eaLnBrk="1" hangingPunct="1"/>
            <a:r>
              <a:rPr lang="en-US" sz="4000" b="1" dirty="0" smtClean="0">
                <a:solidFill>
                  <a:srgbClr val="002060"/>
                </a:solidFill>
              </a:rPr>
              <a:t>Lean Manufacturing</a:t>
            </a:r>
          </a:p>
        </p:txBody>
      </p:sp>
      <p:cxnSp>
        <p:nvCxnSpPr>
          <p:cNvPr id="5" name="Straight Connector 4"/>
          <p:cNvCxnSpPr/>
          <p:nvPr/>
        </p:nvCxnSpPr>
        <p:spPr>
          <a:xfrm>
            <a:off x="457200" y="2357438"/>
            <a:ext cx="8229600" cy="1587"/>
          </a:xfrm>
          <a:prstGeom prst="line">
            <a:avLst/>
          </a:prstGeom>
          <a:ln w="101600" cmpd="thickThi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4033838"/>
            <a:ext cx="8229600" cy="1587"/>
          </a:xfrm>
          <a:prstGeom prst="line">
            <a:avLst/>
          </a:prstGeom>
          <a:ln w="101600" cmpd="thickThin">
            <a:solidFill>
              <a:schemeClr val="accent2"/>
            </a:solidFill>
          </a:ln>
        </p:spPr>
        <p:style>
          <a:lnRef idx="1">
            <a:schemeClr val="accent1"/>
          </a:lnRef>
          <a:fillRef idx="0">
            <a:schemeClr val="accent1"/>
          </a:fillRef>
          <a:effectRef idx="0">
            <a:schemeClr val="accent1"/>
          </a:effectRef>
          <a:fontRef idx="minor">
            <a:schemeClr val="tx1"/>
          </a:fontRef>
        </p:style>
      </p:cxnSp>
      <p:sp>
        <p:nvSpPr>
          <p:cNvPr id="7174" name="Rectangle 7"/>
          <p:cNvSpPr>
            <a:spLocks noChangeArrowheads="1"/>
          </p:cNvSpPr>
          <p:nvPr/>
        </p:nvSpPr>
        <p:spPr bwMode="auto">
          <a:xfrm>
            <a:off x="419544" y="4343400"/>
            <a:ext cx="5348287" cy="584775"/>
          </a:xfrm>
          <a:prstGeom prst="rect">
            <a:avLst/>
          </a:prstGeom>
          <a:noFill/>
          <a:ln w="9525">
            <a:noFill/>
            <a:miter lim="800000"/>
            <a:headEnd/>
            <a:tailEnd/>
          </a:ln>
        </p:spPr>
        <p:txBody>
          <a:bodyPr wrap="square">
            <a:spAutoFit/>
          </a:bodyPr>
          <a:lstStyle/>
          <a:p>
            <a:pPr marL="342900" indent="-342900"/>
            <a:endParaRPr lang="en-US" sz="3200" b="1" dirty="0">
              <a:solidFill>
                <a:srgbClr val="A63F3C"/>
              </a:solidFill>
              <a:latin typeface="Calibri" pitchFamily="34" charset="0"/>
            </a:endParaRPr>
          </a:p>
        </p:txBody>
      </p:sp>
      <p:sp>
        <p:nvSpPr>
          <p:cNvPr id="3" name="TextBox 2"/>
          <p:cNvSpPr txBox="1"/>
          <p:nvPr/>
        </p:nvSpPr>
        <p:spPr>
          <a:xfrm>
            <a:off x="457200" y="4343400"/>
            <a:ext cx="8229599" cy="461665"/>
          </a:xfrm>
          <a:prstGeom prst="rect">
            <a:avLst/>
          </a:prstGeom>
          <a:noFill/>
        </p:spPr>
        <p:txBody>
          <a:bodyPr wrap="square" rtlCol="0">
            <a:spAutoFit/>
          </a:bodyPr>
          <a:lstStyle/>
          <a:p>
            <a:pPr algn="ctr"/>
            <a:r>
              <a:rPr lang="en-US" sz="2400" b="1" dirty="0" smtClean="0">
                <a:solidFill>
                  <a:schemeClr val="accent2"/>
                </a:solidFill>
              </a:rPr>
              <a:t>Mel Wendell – Mountain Pointe High School</a:t>
            </a:r>
            <a:endParaRPr lang="en-US" sz="2400" b="1" dirty="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609600" y="1828800"/>
            <a:ext cx="7162800" cy="3862388"/>
          </a:xfrm>
          <a:prstGeom prst="rect">
            <a:avLst/>
          </a:prstGeom>
          <a:noFill/>
          <a:ln>
            <a:noFill/>
          </a:ln>
          <a:extLst/>
        </p:spPr>
        <p:txBody>
          <a:bodyPr lIns="0" tIns="0" rIns="0" bIns="0"/>
          <a:lstStyle/>
          <a:p>
            <a:pPr>
              <a:lnSpc>
                <a:spcPts val="3800"/>
              </a:lnSpc>
              <a:spcAft>
                <a:spcPts val="0"/>
              </a:spcAft>
              <a:buClr>
                <a:schemeClr val="accent1"/>
              </a:buClr>
              <a:buSzPct val="120000"/>
              <a:tabLst>
                <a:tab pos="3203575" algn="l"/>
              </a:tabLst>
              <a:defRPr/>
            </a:pPr>
            <a:r>
              <a:rPr lang="en-US" sz="2600" dirty="0">
                <a:latin typeface="Arial" charset="0"/>
                <a:cs typeface="Arial" charset="0"/>
              </a:rPr>
              <a:t>Waste is “anything other than the </a:t>
            </a:r>
            <a:r>
              <a:rPr lang="en-US" sz="2600" b="1" dirty="0">
                <a:solidFill>
                  <a:srgbClr val="0072C5"/>
                </a:solidFill>
                <a:latin typeface="Arial" charset="0"/>
                <a:cs typeface="Arial" charset="0"/>
              </a:rPr>
              <a:t>minimum</a:t>
            </a:r>
            <a:r>
              <a:rPr lang="en-US" sz="2600" b="1" i="1" dirty="0">
                <a:solidFill>
                  <a:schemeClr val="hlink"/>
                </a:solidFill>
                <a:latin typeface="Arial" charset="0"/>
                <a:cs typeface="Arial" charset="0"/>
              </a:rPr>
              <a:t> </a:t>
            </a:r>
            <a:r>
              <a:rPr lang="en-US" sz="2600" dirty="0">
                <a:latin typeface="Arial" charset="0"/>
                <a:cs typeface="Arial" charset="0"/>
              </a:rPr>
              <a:t>amount of</a:t>
            </a:r>
            <a:r>
              <a:rPr lang="en-US" sz="2600" b="1" dirty="0">
                <a:latin typeface="Arial" charset="0"/>
                <a:cs typeface="Arial" charset="0"/>
              </a:rPr>
              <a:t> </a:t>
            </a:r>
            <a:r>
              <a:rPr lang="en-US" sz="2600" b="1" dirty="0">
                <a:solidFill>
                  <a:srgbClr val="0072C5"/>
                </a:solidFill>
                <a:latin typeface="Arial" charset="0"/>
                <a:cs typeface="Arial" charset="0"/>
              </a:rPr>
              <a:t>equipment, materials,</a:t>
            </a:r>
            <a:r>
              <a:rPr lang="en-US" sz="2600" b="1" i="1" dirty="0">
                <a:solidFill>
                  <a:srgbClr val="0072C5"/>
                </a:solidFill>
                <a:latin typeface="Arial" charset="0"/>
                <a:cs typeface="Arial" charset="0"/>
              </a:rPr>
              <a:t> </a:t>
            </a:r>
            <a:r>
              <a:rPr lang="en-US" sz="2600" b="1" dirty="0">
                <a:solidFill>
                  <a:srgbClr val="0072C5"/>
                </a:solidFill>
                <a:latin typeface="Arial" charset="0"/>
                <a:cs typeface="Arial" charset="0"/>
              </a:rPr>
              <a:t>parts, space,</a:t>
            </a:r>
            <a:r>
              <a:rPr lang="en-US" sz="2600" b="1" dirty="0">
                <a:solidFill>
                  <a:schemeClr val="hlink"/>
                </a:solidFill>
                <a:latin typeface="Arial" charset="0"/>
                <a:cs typeface="Arial" charset="0"/>
              </a:rPr>
              <a:t> </a:t>
            </a:r>
            <a:r>
              <a:rPr lang="en-US" sz="2600" b="1" dirty="0">
                <a:solidFill>
                  <a:srgbClr val="0072C5"/>
                </a:solidFill>
                <a:latin typeface="Arial" charset="0"/>
                <a:cs typeface="Arial" charset="0"/>
              </a:rPr>
              <a:t>and worker’s time</a:t>
            </a:r>
            <a:r>
              <a:rPr lang="en-US" sz="2600" dirty="0">
                <a:latin typeface="Arial" charset="0"/>
                <a:cs typeface="Arial" charset="0"/>
              </a:rPr>
              <a:t> which are </a:t>
            </a:r>
            <a:br>
              <a:rPr lang="en-US" sz="2600" dirty="0">
                <a:latin typeface="Arial" charset="0"/>
                <a:cs typeface="Arial" charset="0"/>
              </a:rPr>
            </a:br>
            <a:r>
              <a:rPr lang="en-US" sz="2600" dirty="0">
                <a:latin typeface="Arial" charset="0"/>
                <a:cs typeface="Arial" charset="0"/>
              </a:rPr>
              <a:t>absolutely essential to</a:t>
            </a:r>
            <a:r>
              <a:rPr lang="en-US" sz="2600" b="1" dirty="0">
                <a:latin typeface="Arial" charset="0"/>
                <a:cs typeface="Arial" charset="0"/>
              </a:rPr>
              <a:t> </a:t>
            </a:r>
            <a:r>
              <a:rPr lang="en-US" sz="2600" b="1" dirty="0">
                <a:solidFill>
                  <a:srgbClr val="0072C5"/>
                </a:solidFill>
                <a:latin typeface="Arial" charset="0"/>
                <a:cs typeface="Arial" charset="0"/>
              </a:rPr>
              <a:t>add value</a:t>
            </a:r>
            <a:r>
              <a:rPr lang="en-US" sz="2600" b="1" dirty="0">
                <a:latin typeface="Arial" charset="0"/>
                <a:cs typeface="Arial" charset="0"/>
              </a:rPr>
              <a:t> </a:t>
            </a:r>
            <a:r>
              <a:rPr lang="en-US" sz="2600" dirty="0">
                <a:latin typeface="Arial" charset="0"/>
                <a:cs typeface="Arial" charset="0"/>
              </a:rPr>
              <a:t>to the product.”</a:t>
            </a:r>
            <a:endParaRPr lang="en-US" sz="2600" b="1" dirty="0">
              <a:latin typeface="Arial" charset="0"/>
              <a:cs typeface="Arial" charset="0"/>
            </a:endParaRPr>
          </a:p>
          <a:p>
            <a:pPr marL="3371850" algn="r">
              <a:buClr>
                <a:schemeClr val="accent1"/>
              </a:buClr>
              <a:buSzPct val="120000"/>
              <a:tabLst>
                <a:tab pos="3203575" algn="l"/>
              </a:tabLst>
              <a:defRPr/>
            </a:pPr>
            <a:r>
              <a:rPr lang="en-US" sz="2600" b="1" dirty="0">
                <a:latin typeface="Arial" charset="0"/>
                <a:cs typeface="Arial" charset="0"/>
              </a:rPr>
              <a:t>	</a:t>
            </a:r>
            <a:r>
              <a:rPr lang="en-US" sz="2600" dirty="0">
                <a:latin typeface="Arial" charset="0"/>
                <a:cs typeface="Arial" charset="0"/>
              </a:rPr>
              <a:t>- Shoichiro Toyoda</a:t>
            </a:r>
            <a:br>
              <a:rPr lang="en-US" sz="2600" dirty="0">
                <a:latin typeface="Arial" charset="0"/>
                <a:cs typeface="Arial" charset="0"/>
              </a:rPr>
            </a:br>
            <a:r>
              <a:rPr lang="en-US" sz="2600" dirty="0">
                <a:latin typeface="Arial" charset="0"/>
                <a:cs typeface="Arial" charset="0"/>
              </a:rPr>
              <a:t>  	  President, Toyota</a:t>
            </a:r>
            <a:endParaRPr lang="en-US" sz="2600" b="1" dirty="0">
              <a:latin typeface="Arial" charset="0"/>
              <a:cs typeface="Arial" charset="0"/>
            </a:endParaRPr>
          </a:p>
        </p:txBody>
      </p:sp>
      <p:sp>
        <p:nvSpPr>
          <p:cNvPr id="7" name="Rectangle 6"/>
          <p:cNvSpPr txBox="1">
            <a:spLocks noChangeArrowheads="1"/>
          </p:cNvSpPr>
          <p:nvPr/>
        </p:nvSpPr>
        <p:spPr>
          <a:xfrm>
            <a:off x="2101756" y="0"/>
            <a:ext cx="6291618" cy="1143000"/>
          </a:xfrm>
          <a:prstGeom prst="rect">
            <a:avLst/>
          </a:prstGeom>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altLang="en-US" sz="3200" b="1" dirty="0" smtClean="0">
                <a:solidFill>
                  <a:schemeClr val="tx2"/>
                </a:solidFill>
                <a:effectLst>
                  <a:outerShdw blurRad="38100" dist="38100" dir="2700000" algn="tl">
                    <a:srgbClr val="C0C0C0"/>
                  </a:outerShdw>
                </a:effectLst>
                <a:latin typeface="Arial" charset="0"/>
              </a:rPr>
              <a:t>Waste = Non Value Added</a:t>
            </a:r>
          </a:p>
        </p:txBody>
      </p:sp>
    </p:spTree>
    <p:extLst>
      <p:ext uri="{BB962C8B-B14F-4D97-AF65-F5344CB8AC3E}">
        <p14:creationId xmlns:p14="http://schemas.microsoft.com/office/powerpoint/2010/main" val="1769377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42" name="Rectangle 2"/>
          <p:cNvSpPr>
            <a:spLocks noGrp="1" noChangeArrowheads="1"/>
          </p:cNvSpPr>
          <p:nvPr>
            <p:ph type="title" idx="4294967295"/>
          </p:nvPr>
        </p:nvSpPr>
        <p:spPr>
          <a:xfrm>
            <a:off x="655638" y="164152"/>
            <a:ext cx="8229600" cy="800100"/>
          </a:xfrm>
        </p:spPr>
        <p:txBody>
          <a:bodyPr/>
          <a:lstStyle/>
          <a:p>
            <a:pPr eaLnBrk="1" hangingPunct="1">
              <a:defRPr/>
            </a:pPr>
            <a:r>
              <a:rPr lang="en-US" altLang="en-US" dirty="0" smtClean="0"/>
              <a:t>Why Focus on Waste ?</a:t>
            </a:r>
          </a:p>
        </p:txBody>
      </p:sp>
      <p:sp>
        <p:nvSpPr>
          <p:cNvPr id="25603" name="Rectangle 7"/>
          <p:cNvSpPr txBox="1">
            <a:spLocks noChangeArrowheads="1"/>
          </p:cNvSpPr>
          <p:nvPr/>
        </p:nvSpPr>
        <p:spPr bwMode="auto">
          <a:xfrm>
            <a:off x="457200" y="1828800"/>
            <a:ext cx="6019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28600"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Aft>
                <a:spcPct val="40000"/>
              </a:spcAft>
              <a:buClrTx/>
            </a:pPr>
            <a:r>
              <a:rPr lang="en-US" altLang="en-US" sz="2600"/>
              <a:t>Waste is a symptom signaling </a:t>
            </a:r>
            <a:r>
              <a:rPr lang="en-US" altLang="en-US" sz="2600" b="1" u="sng">
                <a:solidFill>
                  <a:srgbClr val="3366FF"/>
                </a:solidFill>
              </a:rPr>
              <a:t>Time</a:t>
            </a:r>
            <a:r>
              <a:rPr lang="en-US" altLang="en-US" sz="2600" b="1">
                <a:solidFill>
                  <a:srgbClr val="3366FF"/>
                </a:solidFill>
              </a:rPr>
              <a:t> </a:t>
            </a:r>
            <a:r>
              <a:rPr lang="en-US" altLang="en-US" sz="2600"/>
              <a:t>&amp;</a:t>
            </a:r>
            <a:r>
              <a:rPr lang="en-US" altLang="en-US" sz="2600" b="1"/>
              <a:t> </a:t>
            </a:r>
            <a:r>
              <a:rPr lang="en-US" altLang="en-US" sz="2600" b="1" u="sng">
                <a:solidFill>
                  <a:srgbClr val="3366FF"/>
                </a:solidFill>
              </a:rPr>
              <a:t>Money</a:t>
            </a:r>
            <a:r>
              <a:rPr lang="en-US" altLang="en-US" sz="2600">
                <a:solidFill>
                  <a:srgbClr val="3366FF"/>
                </a:solidFill>
              </a:rPr>
              <a:t> </a:t>
            </a:r>
            <a:r>
              <a:rPr lang="en-US" altLang="en-US" sz="2600"/>
              <a:t>is trapped in the process</a:t>
            </a:r>
          </a:p>
          <a:p>
            <a:pPr eaLnBrk="1" hangingPunct="1">
              <a:spcAft>
                <a:spcPct val="40000"/>
              </a:spcAft>
              <a:buClrTx/>
            </a:pPr>
            <a:r>
              <a:rPr lang="en-US" altLang="en-US" sz="2600"/>
              <a:t>Waste is a systemic flaw affecting people, materials, machines, and/or information</a:t>
            </a:r>
          </a:p>
          <a:p>
            <a:pPr eaLnBrk="1" hangingPunct="1">
              <a:spcAft>
                <a:spcPct val="40000"/>
              </a:spcAft>
              <a:buClrTx/>
            </a:pPr>
            <a:r>
              <a:rPr lang="en-US" altLang="en-US" sz="2600"/>
              <a:t>Recognizing waste can lead to identifying the root cause of     problems and saving </a:t>
            </a:r>
            <a:r>
              <a:rPr lang="en-US" altLang="en-US" sz="2600" b="1" u="sng">
                <a:solidFill>
                  <a:srgbClr val="3366FF"/>
                </a:solidFill>
              </a:rPr>
              <a:t>Time</a:t>
            </a:r>
            <a:r>
              <a:rPr lang="en-US" altLang="en-US" sz="2600" b="1">
                <a:solidFill>
                  <a:srgbClr val="3366FF"/>
                </a:solidFill>
              </a:rPr>
              <a:t> </a:t>
            </a:r>
            <a:r>
              <a:rPr lang="en-US" altLang="en-US" sz="2600"/>
              <a:t>&amp;</a:t>
            </a:r>
            <a:r>
              <a:rPr lang="en-US" altLang="en-US" sz="2600" b="1"/>
              <a:t> </a:t>
            </a:r>
            <a:r>
              <a:rPr lang="en-US" altLang="en-US" sz="2600" b="1" u="sng">
                <a:solidFill>
                  <a:srgbClr val="3366FF"/>
                </a:solidFill>
              </a:rPr>
              <a:t>Money</a:t>
            </a:r>
            <a:r>
              <a:rPr lang="en-US" altLang="en-US" sz="2600">
                <a:solidFill>
                  <a:srgbClr val="3366FF"/>
                </a:solidFill>
              </a:rPr>
              <a:t> </a:t>
            </a:r>
            <a:endParaRPr lang="en-US" altLang="en-US" sz="2600" b="1" u="sng">
              <a:solidFill>
                <a:srgbClr val="3366FF"/>
              </a:solidFill>
            </a:endParaRPr>
          </a:p>
        </p:txBody>
      </p:sp>
      <p:pic>
        <p:nvPicPr>
          <p:cNvPr id="24584" name="Picture 8" descr="C:\Users\mwendell\AppData\Local\Microsoft\Windows\Temporary Internet Files\Content.IE5\UXKF2X90\MP900400671[1].jpg"/>
          <p:cNvPicPr>
            <a:picLocks noChangeAspect="1" noChangeArrowheads="1"/>
          </p:cNvPicPr>
          <p:nvPr/>
        </p:nvPicPr>
        <p:blipFill>
          <a:blip r:embed="rId3"/>
          <a:srcRect/>
          <a:stretch>
            <a:fillRect/>
          </a:stretch>
        </p:blipFill>
        <p:spPr bwMode="auto">
          <a:xfrm>
            <a:off x="6324600" y="2362200"/>
            <a:ext cx="2560638" cy="2560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8052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113" y="3276600"/>
            <a:ext cx="3886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6" name="Rectangle 12"/>
          <p:cNvSpPr>
            <a:spLocks noGrp="1" noChangeArrowheads="1"/>
          </p:cNvSpPr>
          <p:nvPr>
            <p:ph type="title" idx="4294967295"/>
          </p:nvPr>
        </p:nvSpPr>
        <p:spPr/>
        <p:txBody>
          <a:bodyPr/>
          <a:lstStyle/>
          <a:p>
            <a:pPr eaLnBrk="1" hangingPunct="1">
              <a:defRPr/>
            </a:pPr>
            <a:r>
              <a:rPr lang="en-US" altLang="en-US" smtClean="0"/>
              <a:t>Lean = Eliminating Waste</a:t>
            </a:r>
          </a:p>
        </p:txBody>
      </p:sp>
      <p:sp>
        <p:nvSpPr>
          <p:cNvPr id="16388" name="Text Box 2"/>
          <p:cNvSpPr txBox="1">
            <a:spLocks noChangeArrowheads="1"/>
          </p:cNvSpPr>
          <p:nvPr/>
        </p:nvSpPr>
        <p:spPr bwMode="auto">
          <a:xfrm>
            <a:off x="457200" y="1828800"/>
            <a:ext cx="7239000"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573088" indent="-457200" defTabSz="969963"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defTabSz="969963"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defTabSz="969963"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defTabSz="969963"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defTabSz="969963"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buClrTx/>
              <a:buFont typeface="Wingdings 2" panose="05020102010507070707" pitchFamily="18" charset="2"/>
              <a:buAutoNum type="arabicPeriod"/>
            </a:pPr>
            <a:r>
              <a:rPr lang="en-US" altLang="en-US" sz="2400" b="1" dirty="0"/>
              <a:t>D</a:t>
            </a:r>
            <a:r>
              <a:rPr lang="en-US" altLang="en-US" sz="2400" dirty="0"/>
              <a:t>efects</a:t>
            </a:r>
          </a:p>
          <a:p>
            <a:pPr eaLnBrk="1" hangingPunct="1">
              <a:spcBef>
                <a:spcPct val="0"/>
              </a:spcBef>
              <a:spcAft>
                <a:spcPts val="600"/>
              </a:spcAft>
              <a:buClrTx/>
              <a:buFont typeface="Wingdings 2" panose="05020102010507070707" pitchFamily="18" charset="2"/>
              <a:buAutoNum type="arabicPeriod"/>
            </a:pPr>
            <a:r>
              <a:rPr lang="en-US" altLang="en-US" sz="2400" b="1" dirty="0"/>
              <a:t>O</a:t>
            </a:r>
            <a:r>
              <a:rPr lang="en-US" altLang="en-US" sz="2400" dirty="0"/>
              <a:t>verproduction of work in process</a:t>
            </a:r>
          </a:p>
          <a:p>
            <a:pPr eaLnBrk="1" hangingPunct="1">
              <a:spcBef>
                <a:spcPct val="0"/>
              </a:spcBef>
              <a:spcAft>
                <a:spcPts val="600"/>
              </a:spcAft>
              <a:buClrTx/>
              <a:buFont typeface="Wingdings 2" panose="05020102010507070707" pitchFamily="18" charset="2"/>
              <a:buAutoNum type="arabicPeriod"/>
            </a:pPr>
            <a:r>
              <a:rPr lang="en-US" altLang="en-US" sz="2400" b="1" dirty="0"/>
              <a:t>W</a:t>
            </a:r>
            <a:r>
              <a:rPr lang="en-US" altLang="en-US" sz="2400" dirty="0"/>
              <a:t>aiting</a:t>
            </a:r>
          </a:p>
          <a:p>
            <a:pPr eaLnBrk="1" hangingPunct="1">
              <a:spcBef>
                <a:spcPct val="0"/>
              </a:spcBef>
              <a:spcAft>
                <a:spcPts val="600"/>
              </a:spcAft>
              <a:buClrTx/>
              <a:buFont typeface="Wingdings 2" panose="05020102010507070707" pitchFamily="18" charset="2"/>
              <a:buAutoNum type="arabicPeriod"/>
            </a:pPr>
            <a:r>
              <a:rPr lang="en-US" altLang="en-US" sz="2400" b="1" dirty="0"/>
              <a:t>N</a:t>
            </a:r>
            <a:r>
              <a:rPr lang="en-US" altLang="en-US" sz="2400" dirty="0"/>
              <a:t>on–value-added processing</a:t>
            </a:r>
          </a:p>
          <a:p>
            <a:pPr eaLnBrk="1" hangingPunct="1">
              <a:spcBef>
                <a:spcPct val="0"/>
              </a:spcBef>
              <a:spcAft>
                <a:spcPts val="600"/>
              </a:spcAft>
              <a:buClrTx/>
              <a:buFont typeface="Wingdings 2" panose="05020102010507070707" pitchFamily="18" charset="2"/>
              <a:buAutoNum type="arabicPeriod"/>
            </a:pPr>
            <a:r>
              <a:rPr lang="en-US" altLang="en-US" sz="2400" b="1" dirty="0"/>
              <a:t>T</a:t>
            </a:r>
            <a:r>
              <a:rPr lang="en-US" altLang="en-US" sz="2400" dirty="0"/>
              <a:t>ransportation of materials &amp; equipment</a:t>
            </a:r>
          </a:p>
          <a:p>
            <a:pPr eaLnBrk="1" hangingPunct="1">
              <a:spcBef>
                <a:spcPct val="0"/>
              </a:spcBef>
              <a:spcAft>
                <a:spcPts val="600"/>
              </a:spcAft>
              <a:buClrTx/>
              <a:buFont typeface="Wingdings 2" panose="05020102010507070707" pitchFamily="18" charset="2"/>
              <a:buAutoNum type="arabicPeriod"/>
            </a:pPr>
            <a:r>
              <a:rPr lang="en-US" altLang="en-US" sz="2400" b="1" dirty="0"/>
              <a:t>I</a:t>
            </a:r>
            <a:r>
              <a:rPr lang="en-US" altLang="en-US" sz="2400" dirty="0"/>
              <a:t>nventory Excesses</a:t>
            </a:r>
          </a:p>
          <a:p>
            <a:pPr eaLnBrk="1" hangingPunct="1">
              <a:spcBef>
                <a:spcPct val="0"/>
              </a:spcBef>
              <a:spcAft>
                <a:spcPts val="600"/>
              </a:spcAft>
              <a:buClrTx/>
              <a:buFont typeface="Wingdings 2" panose="05020102010507070707" pitchFamily="18" charset="2"/>
              <a:buAutoNum type="arabicPeriod"/>
            </a:pPr>
            <a:r>
              <a:rPr lang="en-US" altLang="en-US" sz="2400" b="1" dirty="0"/>
              <a:t>M</a:t>
            </a:r>
            <a:r>
              <a:rPr lang="en-US" altLang="en-US" sz="2400" dirty="0"/>
              <a:t>otion </a:t>
            </a:r>
          </a:p>
          <a:p>
            <a:pPr eaLnBrk="1" hangingPunct="1">
              <a:spcBef>
                <a:spcPct val="0"/>
              </a:spcBef>
              <a:spcAft>
                <a:spcPts val="600"/>
              </a:spcAft>
              <a:buClrTx/>
              <a:buFont typeface="Wingdings 2" panose="05020102010507070707" pitchFamily="18" charset="2"/>
              <a:buAutoNum type="arabicPeriod"/>
            </a:pPr>
            <a:r>
              <a:rPr lang="en-US" altLang="en-US" sz="2400" b="1" dirty="0"/>
              <a:t>E</a:t>
            </a:r>
            <a:r>
              <a:rPr lang="en-US" altLang="en-US" sz="2400" dirty="0"/>
              <a:t>mployees Underutilized</a:t>
            </a:r>
          </a:p>
        </p:txBody>
      </p:sp>
      <p:sp>
        <p:nvSpPr>
          <p:cNvPr id="16389" name="Text Box 4"/>
          <p:cNvSpPr txBox="1">
            <a:spLocks noChangeArrowheads="1"/>
          </p:cNvSpPr>
          <p:nvPr/>
        </p:nvSpPr>
        <p:spPr bwMode="auto">
          <a:xfrm>
            <a:off x="304800" y="5638800"/>
            <a:ext cx="77057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69963"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defTabSz="969963"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defTabSz="969963"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defTabSz="969963"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defTabSz="969963"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969963"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969963"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969963"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969963"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80000"/>
              </a:spcBef>
              <a:spcAft>
                <a:spcPct val="80000"/>
              </a:spcAft>
              <a:buClrTx/>
              <a:buFontTx/>
              <a:buNone/>
            </a:pPr>
            <a:r>
              <a:rPr lang="en-US" altLang="en-US" sz="2500" b="1">
                <a:solidFill>
                  <a:srgbClr val="003399"/>
                </a:solidFill>
              </a:rPr>
              <a:t>Typically, 95% of all lead time is non–value added!</a:t>
            </a:r>
          </a:p>
        </p:txBody>
      </p:sp>
    </p:spTree>
    <p:extLst>
      <p:ext uri="{BB962C8B-B14F-4D97-AF65-F5344CB8AC3E}">
        <p14:creationId xmlns:p14="http://schemas.microsoft.com/office/powerpoint/2010/main" val="393536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strVal val="#ppt_w*0.70"/>
                                          </p:val>
                                        </p:tav>
                                        <p:tav tm="100000">
                                          <p:val>
                                            <p:strVal val="#ppt_w"/>
                                          </p:val>
                                        </p:tav>
                                      </p:tavLst>
                                    </p:anim>
                                    <p:anim calcmode="lin" valueType="num">
                                      <p:cBhvr>
                                        <p:cTn id="8" dur="1000" fill="hold"/>
                                        <p:tgtEl>
                                          <p:spTgt spid="16388"/>
                                        </p:tgtEl>
                                        <p:attrNameLst>
                                          <p:attrName>ppt_h</p:attrName>
                                        </p:attrNameLst>
                                      </p:cBhvr>
                                      <p:tavLst>
                                        <p:tav tm="0">
                                          <p:val>
                                            <p:strVal val="#ppt_h"/>
                                          </p:val>
                                        </p:tav>
                                        <p:tav tm="100000">
                                          <p:val>
                                            <p:strVal val="#ppt_h"/>
                                          </p:val>
                                        </p:tav>
                                      </p:tavLst>
                                    </p:anim>
                                    <p:animEffect transition="in" filter="fade">
                                      <p:cBhvr>
                                        <p:cTn id="9"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34" name="Rectangle 18"/>
          <p:cNvSpPr>
            <a:spLocks noGrp="1" noChangeArrowheads="1"/>
          </p:cNvSpPr>
          <p:nvPr>
            <p:ph type="title" idx="4294967295"/>
          </p:nvPr>
        </p:nvSpPr>
        <p:spPr/>
        <p:txBody>
          <a:bodyPr/>
          <a:lstStyle/>
          <a:p>
            <a:pPr eaLnBrk="1" hangingPunct="1">
              <a:defRPr/>
            </a:pPr>
            <a:r>
              <a:rPr lang="en-US" altLang="en-US" dirty="0" smtClean="0"/>
              <a:t>Motion</a:t>
            </a:r>
          </a:p>
        </p:txBody>
      </p:sp>
      <p:sp>
        <p:nvSpPr>
          <p:cNvPr id="23555" name="Rectangle 19"/>
          <p:cNvSpPr>
            <a:spLocks noGrp="1" noChangeArrowheads="1"/>
          </p:cNvSpPr>
          <p:nvPr>
            <p:ph type="body" idx="4294967295"/>
          </p:nvPr>
        </p:nvSpPr>
        <p:spPr>
          <a:xfrm>
            <a:off x="533400" y="1524000"/>
            <a:ext cx="8001000" cy="4876800"/>
          </a:xfrm>
        </p:spPr>
        <p:txBody>
          <a:bodyPr/>
          <a:lstStyle/>
          <a:p>
            <a:pPr eaLnBrk="1" hangingPunct="1">
              <a:spcAft>
                <a:spcPts val="600"/>
              </a:spcAft>
              <a:buClrTx/>
            </a:pPr>
            <a:r>
              <a:rPr lang="en-US" altLang="en-US" sz="2700" dirty="0" smtClean="0"/>
              <a:t>Any movement of </a:t>
            </a:r>
            <a:r>
              <a:rPr lang="en-US" altLang="en-US" sz="2700" b="1" u="sng" dirty="0" smtClean="0">
                <a:solidFill>
                  <a:srgbClr val="3366FF"/>
                </a:solidFill>
              </a:rPr>
              <a:t>people</a:t>
            </a:r>
            <a:r>
              <a:rPr lang="en-US" altLang="en-US" sz="2700" dirty="0" smtClean="0">
                <a:solidFill>
                  <a:srgbClr val="3366FF"/>
                </a:solidFill>
              </a:rPr>
              <a:t> </a:t>
            </a:r>
            <a:r>
              <a:rPr lang="en-US" altLang="en-US" sz="2700" dirty="0" smtClean="0"/>
              <a:t>or machines that does not add value to the product or service</a:t>
            </a:r>
          </a:p>
          <a:p>
            <a:pPr eaLnBrk="1" hangingPunct="1">
              <a:spcAft>
                <a:spcPts val="600"/>
              </a:spcAft>
              <a:buClrTx/>
            </a:pPr>
            <a:endParaRPr lang="en-US" altLang="en-US" sz="2000" dirty="0" smtClean="0"/>
          </a:p>
          <a:p>
            <a:pPr eaLnBrk="1" hangingPunct="1">
              <a:spcAft>
                <a:spcPts val="600"/>
              </a:spcAft>
              <a:buClrTx/>
            </a:pPr>
            <a:r>
              <a:rPr lang="en-US" altLang="en-US" sz="2700" dirty="0" smtClean="0"/>
              <a:t>Causes of motion waste:</a:t>
            </a:r>
          </a:p>
          <a:p>
            <a:pPr lvl="1" eaLnBrk="1" hangingPunct="1">
              <a:spcAft>
                <a:spcPct val="20000"/>
              </a:spcAft>
              <a:buClrTx/>
            </a:pPr>
            <a:r>
              <a:rPr lang="en-US" altLang="en-US" sz="2000" dirty="0" smtClean="0"/>
              <a:t>Dis-organized work space</a:t>
            </a:r>
          </a:p>
          <a:p>
            <a:pPr lvl="1" eaLnBrk="1" hangingPunct="1">
              <a:spcAft>
                <a:spcPct val="20000"/>
              </a:spcAft>
              <a:buClrTx/>
            </a:pPr>
            <a:r>
              <a:rPr lang="en-US" altLang="en-US" sz="2000" dirty="0" smtClean="0"/>
              <a:t>Inconsistent work methods</a:t>
            </a:r>
          </a:p>
          <a:p>
            <a:pPr lvl="1" eaLnBrk="1" hangingPunct="1">
              <a:spcAft>
                <a:spcPct val="20000"/>
              </a:spcAft>
              <a:buClrTx/>
            </a:pPr>
            <a:r>
              <a:rPr lang="en-US" altLang="en-US" sz="2000" dirty="0" smtClean="0"/>
              <a:t>Inefficient facility or cell layout</a:t>
            </a:r>
          </a:p>
          <a:p>
            <a:pPr lvl="1" eaLnBrk="1" hangingPunct="1">
              <a:spcAft>
                <a:spcPct val="20000"/>
              </a:spcAft>
              <a:buClrTx/>
            </a:pPr>
            <a:r>
              <a:rPr lang="en-US" altLang="en-US" sz="2000" dirty="0" smtClean="0"/>
              <a:t>Insufficient training or supervision</a:t>
            </a:r>
          </a:p>
          <a:p>
            <a:pPr lvl="1" eaLnBrk="1" hangingPunct="1">
              <a:spcAft>
                <a:spcPct val="20000"/>
              </a:spcAft>
              <a:buClrTx/>
            </a:pPr>
            <a:r>
              <a:rPr lang="en-US" altLang="en-US" sz="2000" dirty="0" smtClean="0"/>
              <a:t>Inadequate tools or supplies at workstation</a:t>
            </a:r>
            <a:endParaRPr lang="es-ES" altLang="en-US" sz="2000" dirty="0" smtClean="0"/>
          </a:p>
        </p:txBody>
      </p:sp>
      <p:pic>
        <p:nvPicPr>
          <p:cNvPr id="23556" name="Picture 2" descr="PIC00001"/>
          <p:cNvPicPr>
            <a:picLocks noChangeAspect="1" noChangeArrowheads="1"/>
          </p:cNvPicPr>
          <p:nvPr/>
        </p:nvPicPr>
        <p:blipFill>
          <a:blip r:embed="rId3">
            <a:extLst>
              <a:ext uri="{28A0092B-C50C-407E-A947-70E740481C1C}">
                <a14:useLocalDpi xmlns:a14="http://schemas.microsoft.com/office/drawing/2010/main" val="0"/>
              </a:ext>
            </a:extLst>
          </a:blip>
          <a:srcRect t="15559"/>
          <a:stretch>
            <a:fillRect/>
          </a:stretch>
        </p:blipFill>
        <p:spPr bwMode="auto">
          <a:xfrm>
            <a:off x="5334000" y="2398713"/>
            <a:ext cx="3657600"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7"/>
          <p:cNvSpPr>
            <a:spLocks noChangeArrowheads="1"/>
          </p:cNvSpPr>
          <p:nvPr/>
        </p:nvSpPr>
        <p:spPr bwMode="auto">
          <a:xfrm>
            <a:off x="6519863" y="5089525"/>
            <a:ext cx="2624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800" i="1">
                <a:solidFill>
                  <a:srgbClr val="FF0000"/>
                </a:solidFill>
                <a:latin typeface="Calibri" panose="020F0502020204030204" pitchFamily="34" charset="0"/>
              </a:rPr>
              <a:t>             </a:t>
            </a:r>
            <a:r>
              <a:rPr lang="en-US" altLang="en-US" sz="1800">
                <a:solidFill>
                  <a:srgbClr val="FF0000"/>
                </a:solidFill>
                <a:latin typeface="Calibri" panose="020F0502020204030204" pitchFamily="34" charset="0"/>
              </a:rPr>
              <a:t>Searching</a:t>
            </a:r>
          </a:p>
          <a:p>
            <a:pPr eaLnBrk="1" hangingPunct="1">
              <a:spcBef>
                <a:spcPct val="0"/>
              </a:spcBef>
              <a:buClrTx/>
              <a:buFontTx/>
              <a:buNone/>
            </a:pPr>
            <a:r>
              <a:rPr lang="en-US" altLang="en-US" sz="1800" i="1">
                <a:solidFill>
                  <a:srgbClr val="FF0000"/>
                </a:solidFill>
                <a:latin typeface="Calibri" panose="020F0502020204030204" pitchFamily="34" charset="0"/>
              </a:rPr>
              <a:t>How long would you look?</a:t>
            </a:r>
          </a:p>
        </p:txBody>
      </p:sp>
    </p:spTree>
    <p:extLst>
      <p:ext uri="{BB962C8B-B14F-4D97-AF65-F5344CB8AC3E}">
        <p14:creationId xmlns:p14="http://schemas.microsoft.com/office/powerpoint/2010/main" val="376267931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7" name="Rectangle 5"/>
          <p:cNvSpPr>
            <a:spLocks noGrp="1" noChangeArrowheads="1"/>
          </p:cNvSpPr>
          <p:nvPr>
            <p:ph type="title" idx="4294967295"/>
          </p:nvPr>
        </p:nvSpPr>
        <p:spPr>
          <a:xfrm>
            <a:off x="899331" y="209264"/>
            <a:ext cx="7620000" cy="693738"/>
          </a:xfrm>
        </p:spPr>
        <p:txBody>
          <a:bodyPr/>
          <a:lstStyle/>
          <a:p>
            <a:pPr eaLnBrk="1" hangingPunct="1">
              <a:defRPr/>
            </a:pPr>
            <a:r>
              <a:rPr lang="en-US" altLang="en-US" dirty="0" smtClean="0"/>
              <a:t>Organization</a:t>
            </a:r>
            <a:endParaRPr lang="en-US" altLang="en-US" sz="2000" dirty="0" smtClean="0"/>
          </a:p>
        </p:txBody>
      </p:sp>
      <p:pic>
        <p:nvPicPr>
          <p:cNvPr id="32771" name="Picture 4" descr="DSC01626"/>
          <p:cNvPicPr>
            <a:picLocks noChangeAspect="1" noChangeArrowheads="1"/>
          </p:cNvPicPr>
          <p:nvPr/>
        </p:nvPicPr>
        <p:blipFill>
          <a:blip r:embed="rId3">
            <a:extLst>
              <a:ext uri="{28A0092B-C50C-407E-A947-70E740481C1C}">
                <a14:useLocalDpi xmlns:a14="http://schemas.microsoft.com/office/drawing/2010/main" val="0"/>
              </a:ext>
            </a:extLst>
          </a:blip>
          <a:srcRect l="12231" r="12231" b="3448"/>
          <a:stretch>
            <a:fillRect/>
          </a:stretch>
        </p:blipFill>
        <p:spPr bwMode="auto">
          <a:xfrm>
            <a:off x="152400" y="2057400"/>
            <a:ext cx="3792538"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DSC01632"/>
          <p:cNvPicPr>
            <a:picLocks noChangeAspect="1" noChangeArrowheads="1"/>
          </p:cNvPicPr>
          <p:nvPr/>
        </p:nvPicPr>
        <p:blipFill>
          <a:blip r:embed="rId4">
            <a:extLst>
              <a:ext uri="{28A0092B-C50C-407E-A947-70E740481C1C}">
                <a14:useLocalDpi xmlns:a14="http://schemas.microsoft.com/office/drawing/2010/main" val="0"/>
              </a:ext>
            </a:extLst>
          </a:blip>
          <a:srcRect l="8997" r="5949" b="8167"/>
          <a:stretch>
            <a:fillRect/>
          </a:stretch>
        </p:blipFill>
        <p:spPr bwMode="auto">
          <a:xfrm>
            <a:off x="4810125" y="2057400"/>
            <a:ext cx="4200525"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a:stCxn id="32771" idx="3"/>
            <a:endCxn id="32772" idx="1"/>
          </p:cNvCxnSpPr>
          <p:nvPr/>
        </p:nvCxnSpPr>
        <p:spPr>
          <a:xfrm>
            <a:off x="3944938" y="3757613"/>
            <a:ext cx="86518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774" name="TextBox 5"/>
          <p:cNvSpPr txBox="1">
            <a:spLocks noChangeArrowheads="1"/>
          </p:cNvSpPr>
          <p:nvPr/>
        </p:nvSpPr>
        <p:spPr bwMode="auto">
          <a:xfrm>
            <a:off x="3810000" y="34401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1800">
                <a:latin typeface="Calibri" panose="020F0502020204030204" pitchFamily="34" charset="0"/>
              </a:rPr>
              <a:t>Better</a:t>
            </a:r>
          </a:p>
        </p:txBody>
      </p:sp>
      <p:sp>
        <p:nvSpPr>
          <p:cNvPr id="2" name="TextBox 1"/>
          <p:cNvSpPr txBox="1"/>
          <p:nvPr/>
        </p:nvSpPr>
        <p:spPr>
          <a:xfrm>
            <a:off x="1420220" y="1262028"/>
            <a:ext cx="6578221" cy="584775"/>
          </a:xfrm>
          <a:prstGeom prst="rect">
            <a:avLst/>
          </a:prstGeom>
          <a:noFill/>
        </p:spPr>
        <p:txBody>
          <a:bodyPr wrap="square" rtlCol="0">
            <a:spAutoFit/>
          </a:bodyPr>
          <a:lstStyle/>
          <a:p>
            <a:pPr algn="ctr"/>
            <a:r>
              <a:rPr lang="en-US" sz="3200" b="1" dirty="0" smtClean="0">
                <a:solidFill>
                  <a:schemeClr val="tx2"/>
                </a:solidFill>
              </a:rPr>
              <a:t>Limits waste of motion</a:t>
            </a:r>
            <a:endParaRPr lang="en-US" sz="3200" b="1" dirty="0">
              <a:solidFill>
                <a:schemeClr val="tx2"/>
              </a:solidFill>
            </a:endParaRPr>
          </a:p>
        </p:txBody>
      </p:sp>
    </p:spTree>
    <p:extLst>
      <p:ext uri="{BB962C8B-B14F-4D97-AF65-F5344CB8AC3E}">
        <p14:creationId xmlns:p14="http://schemas.microsoft.com/office/powerpoint/2010/main" val="372766552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8754" name="Rectangle 2"/>
          <p:cNvSpPr>
            <a:spLocks noGrp="1" noChangeArrowheads="1"/>
          </p:cNvSpPr>
          <p:nvPr>
            <p:ph type="title" idx="4294967295"/>
          </p:nvPr>
        </p:nvSpPr>
        <p:spPr/>
        <p:txBody>
          <a:bodyPr/>
          <a:lstStyle/>
          <a:p>
            <a:pPr eaLnBrk="1" hangingPunct="1">
              <a:defRPr/>
            </a:pPr>
            <a:r>
              <a:rPr lang="en-US" altLang="en-US" dirty="0" smtClean="0"/>
              <a:t>Creating Flow</a:t>
            </a:r>
          </a:p>
        </p:txBody>
      </p:sp>
      <p:sp>
        <p:nvSpPr>
          <p:cNvPr id="43011" name="Rectangle 3"/>
          <p:cNvSpPr>
            <a:spLocks noGrp="1" noChangeArrowheads="1"/>
          </p:cNvSpPr>
          <p:nvPr>
            <p:ph type="body" idx="4294967295"/>
          </p:nvPr>
        </p:nvSpPr>
        <p:spPr>
          <a:xfrm>
            <a:off x="800100" y="1573568"/>
            <a:ext cx="7543800" cy="1144588"/>
          </a:xfrm>
        </p:spPr>
        <p:txBody>
          <a:bodyPr/>
          <a:lstStyle/>
          <a:p>
            <a:pPr marL="0" indent="0" eaLnBrk="1" hangingPunct="1">
              <a:buFontTx/>
              <a:buNone/>
            </a:pPr>
            <a:r>
              <a:rPr lang="en-US" altLang="en-US" sz="2700" dirty="0" smtClean="0"/>
              <a:t>Linking of manual and machine operations into the most efficient combination to maximize value-added content while minimizing waste</a:t>
            </a:r>
            <a:endParaRPr lang="es-ES" altLang="en-US" sz="2700" dirty="0" smtClean="0"/>
          </a:p>
        </p:txBody>
      </p:sp>
      <p:grpSp>
        <p:nvGrpSpPr>
          <p:cNvPr id="43013" name="Group 16"/>
          <p:cNvGrpSpPr>
            <a:grpSpLocks/>
          </p:cNvGrpSpPr>
          <p:nvPr/>
        </p:nvGrpSpPr>
        <p:grpSpPr bwMode="auto">
          <a:xfrm>
            <a:off x="3276600" y="3532496"/>
            <a:ext cx="5162549" cy="2390775"/>
            <a:chOff x="1543050" y="3581400"/>
            <a:chExt cx="5162549" cy="2390775"/>
          </a:xfrm>
        </p:grpSpPr>
        <p:sp>
          <p:nvSpPr>
            <p:cNvPr id="2" name="Rectangle 1"/>
            <p:cNvSpPr/>
            <p:nvPr/>
          </p:nvSpPr>
          <p:spPr>
            <a:xfrm>
              <a:off x="1543050" y="3581400"/>
              <a:ext cx="1524000" cy="533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chemeClr val="tx1"/>
                  </a:solidFill>
                </a:rPr>
                <a:t>Hull</a:t>
              </a:r>
              <a:endParaRPr lang="en-US" sz="2000" dirty="0">
                <a:solidFill>
                  <a:schemeClr val="tx1"/>
                </a:solidFill>
              </a:endParaRPr>
            </a:p>
          </p:txBody>
        </p:sp>
        <p:sp>
          <p:nvSpPr>
            <p:cNvPr id="6" name="Rectangle 5"/>
            <p:cNvSpPr/>
            <p:nvPr/>
          </p:nvSpPr>
          <p:spPr>
            <a:xfrm>
              <a:off x="3990974" y="3581400"/>
              <a:ext cx="2714625" cy="533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chemeClr val="tx1"/>
                  </a:solidFill>
                </a:rPr>
                <a:t>Rudder &amp; Sail Joint</a:t>
              </a:r>
              <a:endParaRPr lang="en-US" sz="2000" dirty="0">
                <a:solidFill>
                  <a:schemeClr val="tx1"/>
                </a:solidFill>
              </a:endParaRPr>
            </a:p>
          </p:txBody>
        </p:sp>
        <p:sp>
          <p:nvSpPr>
            <p:cNvPr id="7" name="Rectangle 6"/>
            <p:cNvSpPr/>
            <p:nvPr/>
          </p:nvSpPr>
          <p:spPr>
            <a:xfrm>
              <a:off x="4586286" y="5438775"/>
              <a:ext cx="1524000" cy="533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chemeClr val="tx1"/>
                  </a:solidFill>
                </a:rPr>
                <a:t>Sail</a:t>
              </a:r>
              <a:endParaRPr lang="en-US" sz="2000" dirty="0">
                <a:solidFill>
                  <a:schemeClr val="tx1"/>
                </a:solidFill>
              </a:endParaRPr>
            </a:p>
          </p:txBody>
        </p:sp>
        <p:sp>
          <p:nvSpPr>
            <p:cNvPr id="9" name="Rectangle 8"/>
            <p:cNvSpPr/>
            <p:nvPr/>
          </p:nvSpPr>
          <p:spPr>
            <a:xfrm>
              <a:off x="1543050" y="5438775"/>
              <a:ext cx="1524000" cy="533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Final</a:t>
              </a:r>
            </a:p>
          </p:txBody>
        </p:sp>
        <p:cxnSp>
          <p:nvCxnSpPr>
            <p:cNvPr id="4" name="Straight Arrow Connector 3"/>
            <p:cNvCxnSpPr>
              <a:stCxn id="2" idx="3"/>
              <a:endCxn id="6" idx="1"/>
            </p:cNvCxnSpPr>
            <p:nvPr/>
          </p:nvCxnSpPr>
          <p:spPr>
            <a:xfrm>
              <a:off x="3067050" y="3848100"/>
              <a:ext cx="9239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1"/>
              <a:endCxn id="9" idx="3"/>
            </p:cNvCxnSpPr>
            <p:nvPr/>
          </p:nvCxnSpPr>
          <p:spPr>
            <a:xfrm flipH="1">
              <a:off x="3067050" y="5705475"/>
              <a:ext cx="15192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6" idx="2"/>
              <a:endCxn id="7" idx="0"/>
            </p:cNvCxnSpPr>
            <p:nvPr/>
          </p:nvCxnSpPr>
          <p:spPr>
            <a:xfrm rot="5400000">
              <a:off x="4686300" y="4776787"/>
              <a:ext cx="1323975"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21" name="Picture 6" descr="http://prodimage.images-bn.com/pimages/0673419229913_p4_v5_s550x4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80143"/>
            <a:ext cx="2564431" cy="276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78966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9" name="Picture 3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46" b="3695"/>
          <a:stretch/>
        </p:blipFill>
        <p:spPr bwMode="auto">
          <a:xfrm>
            <a:off x="6537278" y="1219200"/>
            <a:ext cx="1809630" cy="246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2" name="Rectangle 2"/>
          <p:cNvSpPr>
            <a:spLocks noGrp="1" noChangeArrowheads="1"/>
          </p:cNvSpPr>
          <p:nvPr>
            <p:ph type="title" idx="4294967295"/>
          </p:nvPr>
        </p:nvSpPr>
        <p:spPr/>
        <p:txBody>
          <a:bodyPr/>
          <a:lstStyle/>
          <a:p>
            <a:pPr eaLnBrk="1" hangingPunct="1">
              <a:defRPr/>
            </a:pPr>
            <a:r>
              <a:rPr lang="en-US" altLang="en-US" smtClean="0"/>
              <a:t>Step 1: Group Products</a:t>
            </a:r>
          </a:p>
        </p:txBody>
      </p:sp>
      <p:sp>
        <p:nvSpPr>
          <p:cNvPr id="45061" name="Rectangle 5"/>
          <p:cNvSpPr>
            <a:spLocks noChangeArrowheads="1"/>
          </p:cNvSpPr>
          <p:nvPr/>
        </p:nvSpPr>
        <p:spPr bwMode="auto">
          <a:xfrm>
            <a:off x="685800" y="5246688"/>
            <a:ext cx="77724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85000"/>
              </a:lnSpc>
              <a:spcBef>
                <a:spcPct val="0"/>
              </a:spcBef>
              <a:buClrTx/>
              <a:buFontTx/>
              <a:buNone/>
            </a:pPr>
            <a:r>
              <a:rPr lang="en-US" altLang="en-US" sz="2600" dirty="0"/>
              <a:t>Products with similar processing requirements </a:t>
            </a:r>
            <a:br>
              <a:rPr lang="en-US" altLang="en-US" sz="2600" dirty="0"/>
            </a:br>
            <a:r>
              <a:rPr lang="en-US" altLang="en-US" sz="2600" dirty="0"/>
              <a:t>are grouped into product families</a:t>
            </a:r>
          </a:p>
        </p:txBody>
      </p:sp>
      <p:sp>
        <p:nvSpPr>
          <p:cNvPr id="281608" name="Rectangle 8"/>
          <p:cNvSpPr>
            <a:spLocks noChangeArrowheads="1"/>
          </p:cNvSpPr>
          <p:nvPr/>
        </p:nvSpPr>
        <p:spPr bwMode="auto">
          <a:xfrm>
            <a:off x="1600200" y="2895600"/>
            <a:ext cx="6400800" cy="320675"/>
          </a:xfrm>
          <a:prstGeom prst="rect">
            <a:avLst/>
          </a:prstGeom>
          <a:noFill/>
          <a:ln>
            <a:noFill/>
          </a:ln>
          <a:effectLst/>
          <a:extLst/>
        </p:spPr>
        <p:txBody>
          <a:bodyPr lIns="0" tIns="0" rIns="0" bIns="0">
            <a:spAutoFit/>
          </a:bodyPr>
          <a:lstStyle/>
          <a:p>
            <a:pPr algn="ctr">
              <a:lnSpc>
                <a:spcPct val="80000"/>
              </a:lnSpc>
              <a:tabLst>
                <a:tab pos="1085850" algn="r"/>
              </a:tabLst>
              <a:defRPr/>
            </a:pPr>
            <a:r>
              <a:rPr lang="en-US" sz="2600" dirty="0">
                <a:solidFill>
                  <a:srgbClr val="B3C1FF"/>
                </a:solidFill>
                <a:effectLst>
                  <a:outerShdw blurRad="38100" dist="38100" dir="2700000" algn="tl">
                    <a:srgbClr val="C0C0C0"/>
                  </a:outerShdw>
                </a:effectLst>
                <a:latin typeface="Arial Narrow" pitchFamily="34" charset="0"/>
                <a:cs typeface="Arial" charset="0"/>
              </a:rPr>
              <a:t>	</a:t>
            </a:r>
            <a:r>
              <a:rPr lang="en-US" sz="2600" dirty="0">
                <a:latin typeface="Arial" pitchFamily="34" charset="0"/>
              </a:rPr>
              <a:t>Processing Steps</a:t>
            </a:r>
            <a:endParaRPr lang="en-US" sz="2600" dirty="0">
              <a:solidFill>
                <a:srgbClr val="B3C1FF"/>
              </a:solidFill>
              <a:latin typeface="Arial" pitchFamily="34" charset="0"/>
            </a:endParaRPr>
          </a:p>
        </p:txBody>
      </p:sp>
      <p:graphicFrame>
        <p:nvGraphicFramePr>
          <p:cNvPr id="281818" name="Group 218"/>
          <p:cNvGraphicFramePr>
            <a:graphicFrameLocks noGrp="1"/>
          </p:cNvGraphicFramePr>
          <p:nvPr/>
        </p:nvGraphicFramePr>
        <p:xfrm>
          <a:off x="955506" y="3225503"/>
          <a:ext cx="6990738" cy="1920876"/>
        </p:xfrm>
        <a:graphic>
          <a:graphicData uri="http://schemas.openxmlformats.org/drawingml/2006/table">
            <a:tbl>
              <a:tblPr/>
              <a:tblGrid>
                <a:gridCol w="1143000"/>
                <a:gridCol w="892278"/>
                <a:gridCol w="1238865"/>
                <a:gridCol w="1238865"/>
                <a:gridCol w="1238865"/>
                <a:gridCol w="1238865"/>
              </a:tblGrid>
              <a:tr h="750056">
                <a:tc>
                  <a:txBody>
                    <a:bodyPr/>
                    <a:lstStyle/>
                    <a:p>
                      <a:pPr marL="0" marR="0" lvl="0" indent="0" algn="l" defTabSz="914400" rtl="0" eaLnBrk="1" fontAlgn="base" latinLnBrk="0" hangingPunct="1">
                        <a:lnSpc>
                          <a:spcPct val="90000"/>
                        </a:lnSpc>
                        <a:spcBef>
                          <a:spcPct val="0"/>
                        </a:spcBef>
                        <a:spcAft>
                          <a:spcPct val="50000"/>
                        </a:spcAft>
                        <a:buClr>
                          <a:schemeClr val="tx2"/>
                        </a:buClr>
                        <a:buSzTx/>
                        <a:buFontTx/>
                        <a:buNone/>
                        <a:tabLst/>
                      </a:pPr>
                      <a:endParaRPr kumimoji="0" lang="es-ES" sz="2000" b="1" i="0" u="none" strike="noStrike" cap="none" normalizeH="0" baseline="0" dirty="0" smtClean="0">
                        <a:ln>
                          <a:noFill/>
                        </a:ln>
                        <a:solidFill>
                          <a:schemeClr val="tx1"/>
                        </a:solidFill>
                        <a:effectLst/>
                        <a:latin typeface="Arial" charset="0"/>
                      </a:endParaRPr>
                    </a:p>
                  </a:txBody>
                  <a:tcPr marT="45735" marB="45735"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50000"/>
                        </a:spcAft>
                        <a:buClr>
                          <a:schemeClr val="tx2"/>
                        </a:buClr>
                        <a:buSzTx/>
                        <a:buFontTx/>
                        <a:buNone/>
                        <a:tabLst/>
                      </a:pPr>
                      <a:r>
                        <a:rPr kumimoji="0" lang="en-US" sz="1600" b="1" i="0" u="none" strike="noStrike" cap="none" normalizeH="0" baseline="0" dirty="0" smtClean="0">
                          <a:ln>
                            <a:noFill/>
                          </a:ln>
                          <a:solidFill>
                            <a:schemeClr val="tx1"/>
                          </a:solidFill>
                          <a:effectLst/>
                          <a:latin typeface="Arial Narrow" pitchFamily="34" charset="0"/>
                        </a:rPr>
                        <a:t>Hull</a:t>
                      </a:r>
                      <a:endParaRPr kumimoji="0" lang="es-ES" sz="1600" b="1" i="0" u="none" strike="noStrike" cap="none" normalizeH="0" baseline="0" dirty="0" smtClean="0">
                        <a:ln>
                          <a:noFill/>
                        </a:ln>
                        <a:solidFill>
                          <a:schemeClr val="tx1"/>
                        </a:solidFill>
                        <a:effectLst/>
                        <a:latin typeface="Arial Narrow" pitchFamily="34" charset="0"/>
                      </a:endParaRPr>
                    </a:p>
                  </a:txBody>
                  <a:tcPr marT="45735" marB="45735" anchor="b" horzOverflow="overflow">
                    <a:lnL>
                      <a:noFill/>
                    </a:lnL>
                    <a:lnR>
                      <a:noFill/>
                    </a:lnR>
                    <a:lnT cap="flat">
                      <a:noFill/>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50000"/>
                        </a:spcAft>
                        <a:buClr>
                          <a:schemeClr val="tx2"/>
                        </a:buClr>
                        <a:buSzTx/>
                        <a:buFontTx/>
                        <a:buNone/>
                        <a:tabLst/>
                      </a:pPr>
                      <a:r>
                        <a:rPr kumimoji="0" lang="es-ES" sz="1600" b="1" i="0" u="none" strike="noStrike" cap="none" normalizeH="0" baseline="0" dirty="0" err="1" smtClean="0">
                          <a:ln>
                            <a:noFill/>
                          </a:ln>
                          <a:solidFill>
                            <a:schemeClr val="tx1"/>
                          </a:solidFill>
                          <a:effectLst/>
                          <a:latin typeface="Arial Narrow" pitchFamily="34" charset="0"/>
                        </a:rPr>
                        <a:t>Steering</a:t>
                      </a:r>
                      <a:endParaRPr kumimoji="0" lang="es-ES" sz="1600" b="1" i="0" u="none" strike="noStrike" cap="none" normalizeH="0" baseline="0" dirty="0" smtClean="0">
                        <a:ln>
                          <a:noFill/>
                        </a:ln>
                        <a:solidFill>
                          <a:schemeClr val="tx1"/>
                        </a:solidFill>
                        <a:effectLst/>
                        <a:latin typeface="Arial Narrow" pitchFamily="34" charset="0"/>
                      </a:endParaRPr>
                    </a:p>
                  </a:txBody>
                  <a:tcPr marT="45735" marB="45735" anchor="b" horzOverflow="overflow">
                    <a:lnL>
                      <a:noFill/>
                    </a:lnL>
                    <a:lnR>
                      <a:noFill/>
                    </a:lnR>
                    <a:lnT cap="flat">
                      <a:noFill/>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50000"/>
                        </a:spcAft>
                        <a:buClr>
                          <a:schemeClr val="tx2"/>
                        </a:buClr>
                        <a:buSzTx/>
                        <a:buFontTx/>
                        <a:buNone/>
                        <a:tabLst/>
                      </a:pPr>
                      <a:r>
                        <a:rPr kumimoji="0" lang="en-US" sz="1600" b="1" i="0" u="none" strike="noStrike" cap="none" normalizeH="0" baseline="0" dirty="0" smtClean="0">
                          <a:ln>
                            <a:noFill/>
                          </a:ln>
                          <a:solidFill>
                            <a:schemeClr val="tx1"/>
                          </a:solidFill>
                          <a:effectLst/>
                          <a:latin typeface="Arial Narrow" pitchFamily="34" charset="0"/>
                        </a:rPr>
                        <a:t>Rudder &amp; Sail Joint</a:t>
                      </a:r>
                      <a:endParaRPr kumimoji="0" lang="es-ES" sz="1600" b="1" i="0" u="none" strike="noStrike" cap="none" normalizeH="0" baseline="0" dirty="0" smtClean="0">
                        <a:ln>
                          <a:noFill/>
                        </a:ln>
                        <a:solidFill>
                          <a:schemeClr val="tx1"/>
                        </a:solidFill>
                        <a:effectLst/>
                        <a:latin typeface="Arial Narrow" pitchFamily="34" charset="0"/>
                      </a:endParaRPr>
                    </a:p>
                  </a:txBody>
                  <a:tcPr marT="45735" marB="45735" anchor="b" horzOverflow="overflow">
                    <a:lnL>
                      <a:noFill/>
                    </a:lnL>
                    <a:lnR>
                      <a:noFill/>
                    </a:lnR>
                    <a:lnT cap="flat">
                      <a:noFill/>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50000"/>
                        </a:spcAft>
                        <a:buClr>
                          <a:schemeClr val="tx2"/>
                        </a:buClr>
                        <a:buSzTx/>
                        <a:buFontTx/>
                        <a:buNone/>
                        <a:tabLst/>
                      </a:pPr>
                      <a:r>
                        <a:rPr kumimoji="0" lang="en-US" sz="1600" b="1" i="0" u="none" strike="noStrike" cap="none" normalizeH="0" baseline="0" noProof="0" dirty="0" smtClean="0">
                          <a:ln>
                            <a:noFill/>
                          </a:ln>
                          <a:solidFill>
                            <a:schemeClr val="tx1"/>
                          </a:solidFill>
                          <a:effectLst/>
                          <a:latin typeface="Arial Narrow" pitchFamily="34" charset="0"/>
                        </a:rPr>
                        <a:t>Sail</a:t>
                      </a:r>
                    </a:p>
                  </a:txBody>
                  <a:tcPr marT="45735" marB="45735" anchor="b" horzOverflow="overflow">
                    <a:lnL>
                      <a:noFill/>
                    </a:lnL>
                    <a:lnR>
                      <a:noFill/>
                    </a:lnR>
                    <a:lnT cap="flat">
                      <a:noFill/>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50000"/>
                        </a:spcAft>
                        <a:buClr>
                          <a:schemeClr val="tx2"/>
                        </a:buClr>
                        <a:buSzTx/>
                        <a:buFontTx/>
                        <a:buNone/>
                        <a:tabLst/>
                      </a:pPr>
                      <a:r>
                        <a:rPr kumimoji="0" lang="en-US" sz="1600" b="1" i="0" u="none" strike="noStrike" cap="none" normalizeH="0" baseline="0" dirty="0" smtClean="0">
                          <a:ln>
                            <a:noFill/>
                          </a:ln>
                          <a:solidFill>
                            <a:schemeClr val="tx1"/>
                          </a:solidFill>
                          <a:effectLst/>
                          <a:latin typeface="Arial Narrow" pitchFamily="34" charset="0"/>
                        </a:rPr>
                        <a:t>Test</a:t>
                      </a:r>
                      <a:endParaRPr kumimoji="0" lang="es-ES" sz="1600" b="1" i="0" u="none" strike="noStrike" cap="none" normalizeH="0" baseline="0" dirty="0" smtClean="0">
                        <a:ln>
                          <a:noFill/>
                        </a:ln>
                        <a:solidFill>
                          <a:schemeClr val="tx1"/>
                        </a:solidFill>
                        <a:effectLst/>
                        <a:latin typeface="Arial Narrow" pitchFamily="34" charset="0"/>
                      </a:endParaRPr>
                    </a:p>
                  </a:txBody>
                  <a:tcPr marT="45735" marB="45735" anchor="b" horzOverflow="overflow">
                    <a:lnL>
                      <a:noFill/>
                    </a:lnL>
                    <a:lnR cap="flat">
                      <a:noFill/>
                    </a:lnR>
                    <a:lnT cap="flat">
                      <a:noFill/>
                    </a:lnT>
                    <a:lnB w="12700" cap="flat" cmpd="sng" algn="ctr">
                      <a:solidFill>
                        <a:srgbClr val="808080"/>
                      </a:solidFill>
                      <a:prstDash val="solid"/>
                      <a:round/>
                      <a:headEnd type="none" w="med" len="med"/>
                      <a:tailEnd type="none" w="med" len="med"/>
                    </a:lnB>
                    <a:lnTlToBr>
                      <a:noFill/>
                    </a:lnTlToBr>
                    <a:lnBlToTr>
                      <a:noFill/>
                    </a:lnBlToTr>
                    <a:noFill/>
                  </a:tcPr>
                </a:tc>
              </a:tr>
              <a:tr h="585410">
                <a:tc>
                  <a:txBody>
                    <a:bodyPr/>
                    <a:lstStyle/>
                    <a:p>
                      <a:pPr marL="0" marR="0" lvl="0" indent="0" algn="r" defTabSz="914400" rtl="0" eaLnBrk="1" fontAlgn="base" latinLnBrk="0" hangingPunct="1">
                        <a:lnSpc>
                          <a:spcPct val="90000"/>
                        </a:lnSpc>
                        <a:spcBef>
                          <a:spcPct val="0"/>
                        </a:spcBef>
                        <a:spcAft>
                          <a:spcPct val="50000"/>
                        </a:spcAft>
                        <a:buClr>
                          <a:schemeClr val="tx2"/>
                        </a:buClr>
                        <a:buSzTx/>
                        <a:buFontTx/>
                        <a:buNone/>
                        <a:tabLst/>
                      </a:pPr>
                      <a:r>
                        <a:rPr kumimoji="0" lang="en-US" sz="1600" b="1" i="0" u="none" strike="noStrike" cap="none" normalizeH="0" baseline="0" dirty="0" smtClean="0">
                          <a:ln>
                            <a:noFill/>
                          </a:ln>
                          <a:solidFill>
                            <a:srgbClr val="FF0000"/>
                          </a:solidFill>
                          <a:effectLst/>
                          <a:latin typeface="Arial Narrow" pitchFamily="34" charset="0"/>
                        </a:rPr>
                        <a:t>Catamaran</a:t>
                      </a:r>
                      <a:endParaRPr kumimoji="0" lang="es-ES" sz="1600" b="1" i="0" u="none" strike="noStrike" cap="none" normalizeH="0" baseline="0" dirty="0" smtClean="0">
                        <a:ln>
                          <a:noFill/>
                        </a:ln>
                        <a:solidFill>
                          <a:srgbClr val="FF0000"/>
                        </a:solidFill>
                        <a:effectLst/>
                        <a:latin typeface="Arial Narrow" pitchFamily="34" charset="0"/>
                      </a:endParaRPr>
                    </a:p>
                  </a:txBody>
                  <a:tcPr marT="45735" marB="45735" anchor="ctr" horzOverflow="overflow">
                    <a:lnL cap="flat">
                      <a:noFill/>
                    </a:lnL>
                    <a:lnR w="12700" cap="flat" cmpd="sng" algn="ctr">
                      <a:solidFill>
                        <a:srgbClr val="80808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50000"/>
                        </a:spcAft>
                        <a:buClr>
                          <a:schemeClr val="tx2"/>
                        </a:buClr>
                        <a:buSzTx/>
                        <a:buFontTx/>
                        <a:buNone/>
                        <a:tabLst/>
                      </a:pPr>
                      <a:r>
                        <a:rPr kumimoji="0" lang="en-US" sz="3600" b="1" i="0" u="none" strike="noStrike" cap="none" normalizeH="0" baseline="0" dirty="0" smtClean="0">
                          <a:ln>
                            <a:noFill/>
                          </a:ln>
                          <a:solidFill>
                            <a:srgbClr val="FF0000"/>
                          </a:solidFill>
                          <a:effectLst/>
                          <a:latin typeface="Arial" charset="0"/>
                        </a:rPr>
                        <a:t>×</a:t>
                      </a:r>
                      <a:endParaRPr kumimoji="0" lang="es-ES" sz="3600" b="1" i="0" u="none" strike="noStrike" cap="none" normalizeH="0" baseline="0" dirty="0" smtClean="0">
                        <a:ln>
                          <a:noFill/>
                        </a:ln>
                        <a:solidFill>
                          <a:srgbClr val="FF0000"/>
                        </a:solidFill>
                        <a:effectLst/>
                        <a:latin typeface="Arial" charset="0"/>
                      </a:endParaRPr>
                    </a:p>
                  </a:txBody>
                  <a:tcPr marT="45735" marB="45735"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50000"/>
                        </a:spcAft>
                        <a:buClr>
                          <a:schemeClr val="tx2"/>
                        </a:buClr>
                        <a:buSzTx/>
                        <a:buFontTx/>
                        <a:buNone/>
                        <a:tabLst/>
                        <a:defRPr/>
                      </a:pPr>
                      <a:endParaRPr kumimoji="0" lang="es-ES" sz="3600" b="1" i="0" u="none" strike="noStrike" cap="none" normalizeH="0" baseline="0" dirty="0" smtClean="0">
                        <a:ln>
                          <a:noFill/>
                        </a:ln>
                        <a:solidFill>
                          <a:srgbClr val="FF0000"/>
                        </a:solidFill>
                        <a:effectLst/>
                        <a:latin typeface="Arial" charset="0"/>
                      </a:endParaRPr>
                    </a:p>
                  </a:txBody>
                  <a:tcPr marT="45735" marB="45735"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50000"/>
                        </a:spcAft>
                        <a:buClr>
                          <a:schemeClr val="tx2"/>
                        </a:buClr>
                        <a:buSzTx/>
                        <a:buFontTx/>
                        <a:buNone/>
                        <a:tabLst/>
                      </a:pPr>
                      <a:r>
                        <a:rPr kumimoji="0" lang="en-US" sz="3600" b="1" i="0" u="none" strike="noStrike" cap="none" normalizeH="0" baseline="0" dirty="0" smtClean="0">
                          <a:ln>
                            <a:noFill/>
                          </a:ln>
                          <a:solidFill>
                            <a:srgbClr val="FF0000"/>
                          </a:solidFill>
                          <a:effectLst/>
                          <a:latin typeface="Arial" charset="0"/>
                        </a:rPr>
                        <a:t>×</a:t>
                      </a:r>
                      <a:endParaRPr kumimoji="0" lang="es-ES" sz="3600" b="1" i="0" u="none" strike="noStrike" cap="none" normalizeH="0" baseline="0" dirty="0" smtClean="0">
                        <a:ln>
                          <a:noFill/>
                        </a:ln>
                        <a:solidFill>
                          <a:srgbClr val="FF0000"/>
                        </a:solidFill>
                        <a:effectLst/>
                        <a:latin typeface="Arial" charset="0"/>
                      </a:endParaRPr>
                    </a:p>
                  </a:txBody>
                  <a:tcPr marT="45735" marB="45735"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50000"/>
                        </a:spcAft>
                        <a:buClr>
                          <a:schemeClr val="tx2"/>
                        </a:buClr>
                        <a:buSzTx/>
                        <a:buFontTx/>
                        <a:buNone/>
                        <a:tabLst/>
                        <a:defRPr/>
                      </a:pPr>
                      <a:r>
                        <a:rPr kumimoji="0" lang="en-US" sz="3600" b="1" i="0" u="none" strike="noStrike" cap="none" normalizeH="0" baseline="0" dirty="0" smtClean="0">
                          <a:ln>
                            <a:noFill/>
                          </a:ln>
                          <a:solidFill>
                            <a:srgbClr val="FF0000"/>
                          </a:solidFill>
                          <a:effectLst/>
                          <a:latin typeface="Arial" charset="0"/>
                        </a:rPr>
                        <a:t>×</a:t>
                      </a:r>
                      <a:endParaRPr kumimoji="0" lang="es-ES" sz="3600" b="1" i="0" u="none" strike="noStrike" cap="none" normalizeH="0" baseline="0" dirty="0" smtClean="0">
                        <a:ln>
                          <a:noFill/>
                        </a:ln>
                        <a:solidFill>
                          <a:srgbClr val="FF0000"/>
                        </a:solidFill>
                        <a:effectLst/>
                        <a:latin typeface="Arial" charset="0"/>
                      </a:endParaRPr>
                    </a:p>
                  </a:txBody>
                  <a:tcPr marT="45735" marB="45735"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50000"/>
                        </a:spcAft>
                        <a:buClr>
                          <a:schemeClr val="tx2"/>
                        </a:buClr>
                        <a:buSzTx/>
                        <a:buFontTx/>
                        <a:buNone/>
                        <a:tabLst/>
                      </a:pPr>
                      <a:r>
                        <a:rPr kumimoji="0" lang="en-US" sz="3600" b="1" i="0" u="none" strike="noStrike" cap="none" normalizeH="0" baseline="0" dirty="0" smtClean="0">
                          <a:ln>
                            <a:noFill/>
                          </a:ln>
                          <a:solidFill>
                            <a:srgbClr val="FF0000"/>
                          </a:solidFill>
                          <a:effectLst/>
                          <a:latin typeface="Arial" charset="0"/>
                        </a:rPr>
                        <a:t>×</a:t>
                      </a:r>
                      <a:endParaRPr kumimoji="0" lang="es-ES" sz="3600" b="1" i="0" u="none" strike="noStrike" cap="none" normalizeH="0" baseline="0" dirty="0" smtClean="0">
                        <a:ln>
                          <a:noFill/>
                        </a:ln>
                        <a:solidFill>
                          <a:srgbClr val="FF0000"/>
                        </a:solidFill>
                        <a:effectLst/>
                        <a:latin typeface="Arial" charset="0"/>
                      </a:endParaRPr>
                    </a:p>
                  </a:txBody>
                  <a:tcPr marT="45735" marB="45735"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85410">
                <a:tc>
                  <a:txBody>
                    <a:bodyPr/>
                    <a:lstStyle/>
                    <a:p>
                      <a:pPr marL="0" marR="0" lvl="0" indent="0" algn="r" defTabSz="914400" rtl="0" eaLnBrk="1" fontAlgn="base" latinLnBrk="0" hangingPunct="1">
                        <a:lnSpc>
                          <a:spcPct val="90000"/>
                        </a:lnSpc>
                        <a:spcBef>
                          <a:spcPct val="0"/>
                        </a:spcBef>
                        <a:spcAft>
                          <a:spcPct val="50000"/>
                        </a:spcAft>
                        <a:buClr>
                          <a:schemeClr val="tx2"/>
                        </a:buClr>
                        <a:buSzTx/>
                        <a:buFontTx/>
                        <a:buNone/>
                        <a:tabLst/>
                      </a:pPr>
                      <a:r>
                        <a:rPr kumimoji="0" lang="en-US" sz="1600" b="1" i="0" u="none" strike="noStrike" cap="none" normalizeH="0" baseline="0" dirty="0" smtClean="0">
                          <a:ln>
                            <a:noFill/>
                          </a:ln>
                          <a:solidFill>
                            <a:srgbClr val="0000FF"/>
                          </a:solidFill>
                          <a:effectLst/>
                          <a:latin typeface="Arial Narrow" pitchFamily="34" charset="0"/>
                        </a:rPr>
                        <a:t>Sail Boat</a:t>
                      </a:r>
                      <a:endParaRPr kumimoji="0" lang="es-ES" sz="1600" b="1" i="0" u="none" strike="noStrike" cap="none" normalizeH="0" baseline="0" dirty="0" smtClean="0">
                        <a:ln>
                          <a:noFill/>
                        </a:ln>
                        <a:solidFill>
                          <a:srgbClr val="0000FF"/>
                        </a:solidFill>
                        <a:effectLst/>
                        <a:latin typeface="Arial Narrow" pitchFamily="34" charset="0"/>
                      </a:endParaRPr>
                    </a:p>
                  </a:txBody>
                  <a:tcPr marT="45735" marB="45735" anchor="ctr" horzOverflow="overflow">
                    <a:lnL cap="flat">
                      <a:noFill/>
                    </a:lnL>
                    <a:lnR w="12700" cap="flat" cmpd="sng" algn="ctr">
                      <a:solidFill>
                        <a:srgbClr val="80808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50000"/>
                        </a:spcAft>
                        <a:buClr>
                          <a:schemeClr val="tx2"/>
                        </a:buClr>
                        <a:buSzTx/>
                        <a:buFontTx/>
                        <a:buNone/>
                        <a:tabLst/>
                      </a:pPr>
                      <a:r>
                        <a:rPr kumimoji="0" lang="en-US" sz="3600" b="1" i="0" u="none" strike="noStrike" cap="none" normalizeH="0" baseline="0" dirty="0" smtClean="0">
                          <a:ln>
                            <a:noFill/>
                          </a:ln>
                          <a:solidFill>
                            <a:srgbClr val="0000FF"/>
                          </a:solidFill>
                          <a:effectLst/>
                          <a:latin typeface="Arial" charset="0"/>
                        </a:rPr>
                        <a:t>×</a:t>
                      </a:r>
                      <a:endParaRPr kumimoji="0" lang="es-ES" sz="3600" b="1" i="0" u="none" strike="noStrike" cap="none" normalizeH="0" baseline="0" dirty="0" smtClean="0">
                        <a:ln>
                          <a:noFill/>
                        </a:ln>
                        <a:solidFill>
                          <a:srgbClr val="0000FF"/>
                        </a:solidFill>
                        <a:effectLst/>
                        <a:latin typeface="Arial" charset="0"/>
                      </a:endParaRPr>
                    </a:p>
                  </a:txBody>
                  <a:tcPr marT="45735" marB="45735"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50000"/>
                        </a:spcAft>
                        <a:buClr>
                          <a:schemeClr val="tx2"/>
                        </a:buClr>
                        <a:buSzTx/>
                        <a:buFontTx/>
                        <a:buNone/>
                        <a:tabLst/>
                        <a:defRPr/>
                      </a:pPr>
                      <a:r>
                        <a:rPr kumimoji="0" lang="en-US" sz="3600" b="1" i="0" u="none" strike="noStrike" cap="none" normalizeH="0" baseline="0" dirty="0" smtClean="0">
                          <a:ln>
                            <a:noFill/>
                          </a:ln>
                          <a:solidFill>
                            <a:srgbClr val="0000FF"/>
                          </a:solidFill>
                          <a:effectLst/>
                          <a:latin typeface="Arial" charset="0"/>
                        </a:rPr>
                        <a:t>×</a:t>
                      </a:r>
                      <a:endParaRPr kumimoji="0" lang="es-ES" sz="3600" b="1" i="0" u="none" strike="noStrike" cap="none" normalizeH="0" baseline="0" dirty="0" smtClean="0">
                        <a:ln>
                          <a:noFill/>
                        </a:ln>
                        <a:solidFill>
                          <a:srgbClr val="0000FF"/>
                        </a:solidFill>
                        <a:effectLst/>
                        <a:latin typeface="Arial" charset="0"/>
                      </a:endParaRPr>
                    </a:p>
                  </a:txBody>
                  <a:tcPr marT="45735" marB="45735"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50000"/>
                        </a:spcAft>
                        <a:buClr>
                          <a:schemeClr val="tx2"/>
                        </a:buClr>
                        <a:buSzTx/>
                        <a:buFontTx/>
                        <a:buNone/>
                        <a:tabLst/>
                        <a:defRPr/>
                      </a:pPr>
                      <a:r>
                        <a:rPr kumimoji="0" lang="en-US" sz="3600" b="1" i="0" u="none" strike="noStrike" cap="none" normalizeH="0" baseline="0" dirty="0" smtClean="0">
                          <a:ln>
                            <a:noFill/>
                          </a:ln>
                          <a:solidFill>
                            <a:srgbClr val="0000FF"/>
                          </a:solidFill>
                          <a:effectLst/>
                          <a:latin typeface="Arial" charset="0"/>
                        </a:rPr>
                        <a:t>×</a:t>
                      </a:r>
                      <a:endParaRPr kumimoji="0" lang="es-ES" sz="3600" b="1" i="0" u="none" strike="noStrike" cap="none" normalizeH="0" baseline="0" dirty="0" smtClean="0">
                        <a:ln>
                          <a:noFill/>
                        </a:ln>
                        <a:solidFill>
                          <a:srgbClr val="0000FF"/>
                        </a:solidFill>
                        <a:effectLst/>
                        <a:latin typeface="Arial" charset="0"/>
                      </a:endParaRPr>
                    </a:p>
                  </a:txBody>
                  <a:tcPr marT="45735" marB="45735"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50000"/>
                        </a:spcAft>
                        <a:buClr>
                          <a:schemeClr val="tx2"/>
                        </a:buClr>
                        <a:buSzTx/>
                        <a:buFontTx/>
                        <a:buNone/>
                        <a:tabLst/>
                      </a:pPr>
                      <a:r>
                        <a:rPr kumimoji="0" lang="en-US" sz="3600" b="1" i="0" u="none" strike="noStrike" cap="none" normalizeH="0" baseline="0" dirty="0" smtClean="0">
                          <a:ln>
                            <a:noFill/>
                          </a:ln>
                          <a:solidFill>
                            <a:srgbClr val="0000FF"/>
                          </a:solidFill>
                          <a:effectLst/>
                          <a:latin typeface="Arial" charset="0"/>
                        </a:rPr>
                        <a:t>×</a:t>
                      </a:r>
                      <a:endParaRPr kumimoji="0" lang="es-ES" sz="3600" b="1" i="0" u="none" strike="noStrike" cap="none" normalizeH="0" baseline="0" dirty="0" smtClean="0">
                        <a:ln>
                          <a:noFill/>
                        </a:ln>
                        <a:solidFill>
                          <a:srgbClr val="0000FF"/>
                        </a:solidFill>
                        <a:effectLst/>
                        <a:latin typeface="Arial" charset="0"/>
                      </a:endParaRPr>
                    </a:p>
                  </a:txBody>
                  <a:tcPr marT="45735" marB="45735"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50000"/>
                        </a:spcAft>
                        <a:buClr>
                          <a:schemeClr val="tx2"/>
                        </a:buClr>
                        <a:buSzTx/>
                        <a:buFontTx/>
                        <a:buNone/>
                        <a:tabLst/>
                      </a:pPr>
                      <a:r>
                        <a:rPr kumimoji="0" lang="en-US" sz="3600" b="1" i="0" u="none" strike="noStrike" cap="none" normalizeH="0" baseline="0" dirty="0" smtClean="0">
                          <a:ln>
                            <a:noFill/>
                          </a:ln>
                          <a:solidFill>
                            <a:srgbClr val="0000FF"/>
                          </a:solidFill>
                          <a:effectLst/>
                          <a:latin typeface="Arial" charset="0"/>
                        </a:rPr>
                        <a:t>×</a:t>
                      </a:r>
                      <a:endParaRPr kumimoji="0" lang="es-ES" sz="3600" b="1" i="0" u="none" strike="noStrike" cap="none" normalizeH="0" baseline="0" dirty="0" smtClean="0">
                        <a:ln>
                          <a:noFill/>
                        </a:ln>
                        <a:solidFill>
                          <a:srgbClr val="0000FF"/>
                        </a:solidFill>
                        <a:effectLst/>
                        <a:latin typeface="Arial" charset="0"/>
                      </a:endParaRPr>
                    </a:p>
                  </a:txBody>
                  <a:tcPr marT="45735" marB="45735"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pic>
        <p:nvPicPr>
          <p:cNvPr id="8" name="Picture 6" descr="http://prodimage.images-bn.com/pimages/0673419229913_p4_v5_s550x4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8" y="1728027"/>
            <a:ext cx="1676400" cy="181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61046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8514" name="Rectangle 2"/>
          <p:cNvSpPr>
            <a:spLocks noGrp="1" noChangeArrowheads="1"/>
          </p:cNvSpPr>
          <p:nvPr>
            <p:ph type="title" idx="4294967295"/>
          </p:nvPr>
        </p:nvSpPr>
        <p:spPr/>
        <p:txBody>
          <a:bodyPr/>
          <a:lstStyle/>
          <a:p>
            <a:pPr eaLnBrk="1" hangingPunct="1">
              <a:defRPr/>
            </a:pPr>
            <a:r>
              <a:rPr lang="en-US" altLang="en-US" dirty="0" smtClean="0"/>
              <a:t>Step 2: Establish Cycle Time</a:t>
            </a:r>
          </a:p>
        </p:txBody>
      </p:sp>
      <p:sp>
        <p:nvSpPr>
          <p:cNvPr id="1526791" name="Rectangle 7"/>
          <p:cNvSpPr>
            <a:spLocks noChangeArrowheads="1"/>
          </p:cNvSpPr>
          <p:nvPr/>
        </p:nvSpPr>
        <p:spPr bwMode="auto">
          <a:xfrm>
            <a:off x="457200" y="1828800"/>
            <a:ext cx="7848600" cy="493713"/>
          </a:xfrm>
          <a:prstGeom prst="rect">
            <a:avLst/>
          </a:prstGeom>
          <a:noFill/>
          <a:ln w="9525">
            <a:noFill/>
            <a:miter lim="800000"/>
            <a:headEnd/>
            <a:tailEnd/>
          </a:ln>
          <a:effectLst/>
        </p:spPr>
        <p:txBody>
          <a:bodyPr lIns="92075" tIns="46038" rIns="92075" bIns="46038">
            <a:spAutoFit/>
          </a:bodyPr>
          <a:lstStyle/>
          <a:p>
            <a:pPr>
              <a:defRPr/>
            </a:pPr>
            <a:r>
              <a:rPr lang="en-US" sz="2600" dirty="0">
                <a:latin typeface="Arial" charset="0"/>
                <a:cs typeface="Arial" charset="0"/>
              </a:rPr>
              <a:t>Demand  =  Customer order or Production order</a:t>
            </a:r>
            <a:endParaRPr lang="en-US" sz="2600" dirty="0">
              <a:effectLst>
                <a:outerShdw blurRad="38100" dist="38100" dir="2700000" algn="tl">
                  <a:srgbClr val="C0C0C0"/>
                </a:outerShdw>
              </a:effectLst>
              <a:latin typeface="Arial" charset="0"/>
              <a:cs typeface="Arial" charset="0"/>
            </a:endParaRPr>
          </a:p>
        </p:txBody>
      </p:sp>
      <p:sp>
        <p:nvSpPr>
          <p:cNvPr id="1526792" name="Rectangle 8"/>
          <p:cNvSpPr>
            <a:spLocks noChangeArrowheads="1"/>
          </p:cNvSpPr>
          <p:nvPr/>
        </p:nvSpPr>
        <p:spPr bwMode="auto">
          <a:xfrm>
            <a:off x="474663" y="2438400"/>
            <a:ext cx="8077200" cy="493713"/>
          </a:xfrm>
          <a:prstGeom prst="rect">
            <a:avLst/>
          </a:prstGeom>
          <a:noFill/>
          <a:ln w="9525">
            <a:noFill/>
            <a:miter lim="800000"/>
            <a:headEnd/>
            <a:tailEnd/>
          </a:ln>
          <a:effectLst/>
        </p:spPr>
        <p:txBody>
          <a:bodyPr lIns="92075" tIns="46038" rIns="92075" bIns="46038">
            <a:spAutoFit/>
          </a:bodyPr>
          <a:lstStyle/>
          <a:p>
            <a:pPr>
              <a:defRPr/>
            </a:pPr>
            <a:r>
              <a:rPr lang="en-US" sz="2600" dirty="0">
                <a:solidFill>
                  <a:schemeClr val="accent4"/>
                </a:solidFill>
                <a:latin typeface="Arial" charset="0"/>
                <a:cs typeface="Arial" charset="0"/>
              </a:rPr>
              <a:t>Work</a:t>
            </a:r>
            <a:r>
              <a:rPr lang="en-US" sz="2600" dirty="0">
                <a:latin typeface="Arial" charset="0"/>
                <a:cs typeface="Arial" charset="0"/>
              </a:rPr>
              <a:t> Time</a:t>
            </a:r>
            <a:r>
              <a:rPr lang="en-US" sz="2600" dirty="0">
                <a:effectLst>
                  <a:outerShdw blurRad="38100" dist="38100" dir="2700000" algn="tl">
                    <a:srgbClr val="C0C0C0"/>
                  </a:outerShdw>
                </a:effectLst>
                <a:latin typeface="Arial" charset="0"/>
                <a:cs typeface="Arial" charset="0"/>
              </a:rPr>
              <a:t>  </a:t>
            </a:r>
            <a:r>
              <a:rPr lang="en-US" sz="2600" dirty="0">
                <a:latin typeface="Arial" charset="0"/>
                <a:cs typeface="Arial" charset="0"/>
              </a:rPr>
              <a:t>=  Quoted or Established production time </a:t>
            </a:r>
            <a:endParaRPr lang="en-US" sz="2600" dirty="0">
              <a:effectLst>
                <a:outerShdw blurRad="38100" dist="38100" dir="2700000" algn="tl">
                  <a:srgbClr val="C0C0C0"/>
                </a:outerShdw>
              </a:effectLst>
              <a:latin typeface="Arial" charset="0"/>
              <a:cs typeface="Arial" charset="0"/>
            </a:endParaRPr>
          </a:p>
        </p:txBody>
      </p:sp>
      <p:sp>
        <p:nvSpPr>
          <p:cNvPr id="46085" name="Text Box 4"/>
          <p:cNvSpPr txBox="1">
            <a:spLocks noChangeArrowheads="1"/>
          </p:cNvSpPr>
          <p:nvPr/>
        </p:nvSpPr>
        <p:spPr bwMode="auto">
          <a:xfrm>
            <a:off x="465138" y="4419600"/>
            <a:ext cx="23860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2600">
                <a:solidFill>
                  <a:srgbClr val="FF3300"/>
                </a:solidFill>
              </a:rPr>
              <a:t>Cycle Time =</a:t>
            </a:r>
            <a:endParaRPr lang="en-US" altLang="en-US" sz="2600">
              <a:solidFill>
                <a:srgbClr val="FF3300"/>
              </a:solidFill>
              <a:latin typeface="Times New Roman" panose="02020603050405020304" pitchFamily="18" charset="0"/>
            </a:endParaRPr>
          </a:p>
        </p:txBody>
      </p:sp>
      <p:sp>
        <p:nvSpPr>
          <p:cNvPr id="46086" name="Text Box 2"/>
          <p:cNvSpPr txBox="1">
            <a:spLocks noChangeArrowheads="1"/>
          </p:cNvSpPr>
          <p:nvPr/>
        </p:nvSpPr>
        <p:spPr bwMode="auto">
          <a:xfrm>
            <a:off x="2674938" y="4267200"/>
            <a:ext cx="220186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2600" dirty="0"/>
              <a:t>  </a:t>
            </a:r>
            <a:r>
              <a:rPr lang="en-US" altLang="en-US" sz="2600" dirty="0" smtClean="0"/>
              <a:t>   </a:t>
            </a:r>
            <a:r>
              <a:rPr lang="en-US" altLang="en-US" sz="2600" dirty="0"/>
              <a:t>9</a:t>
            </a:r>
            <a:r>
              <a:rPr lang="en-US" altLang="en-US" sz="2600" dirty="0" smtClean="0"/>
              <a:t> </a:t>
            </a:r>
            <a:r>
              <a:rPr lang="en-US" altLang="en-US" sz="2600" dirty="0"/>
              <a:t>min </a:t>
            </a:r>
          </a:p>
          <a:p>
            <a:pPr eaLnBrk="1" hangingPunct="1">
              <a:spcBef>
                <a:spcPct val="0"/>
              </a:spcBef>
              <a:buClrTx/>
              <a:buFontTx/>
              <a:buNone/>
            </a:pPr>
            <a:r>
              <a:rPr lang="en-US" altLang="en-US" sz="2600" dirty="0"/>
              <a:t>3 </a:t>
            </a:r>
            <a:r>
              <a:rPr lang="en-US" altLang="en-US" sz="2600" dirty="0" smtClean="0"/>
              <a:t>catamarans</a:t>
            </a:r>
            <a:endParaRPr lang="en-US" altLang="en-US" sz="2600" dirty="0"/>
          </a:p>
        </p:txBody>
      </p:sp>
      <p:sp>
        <p:nvSpPr>
          <p:cNvPr id="46087" name="Line 5"/>
          <p:cNvSpPr>
            <a:spLocks noChangeShapeType="1"/>
          </p:cNvSpPr>
          <p:nvPr/>
        </p:nvSpPr>
        <p:spPr bwMode="auto">
          <a:xfrm>
            <a:off x="2674938" y="4724400"/>
            <a:ext cx="2133600"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46088" name="Text Box 3"/>
          <p:cNvSpPr txBox="1">
            <a:spLocks noChangeArrowheads="1"/>
          </p:cNvSpPr>
          <p:nvPr/>
        </p:nvSpPr>
        <p:spPr bwMode="auto">
          <a:xfrm>
            <a:off x="4808538" y="4479925"/>
            <a:ext cx="35734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2600" dirty="0">
                <a:solidFill>
                  <a:srgbClr val="FF3300"/>
                </a:solidFill>
              </a:rPr>
              <a:t>=</a:t>
            </a:r>
            <a:r>
              <a:rPr lang="en-US" altLang="en-US" sz="2600" dirty="0">
                <a:solidFill>
                  <a:srgbClr val="FF3300"/>
                </a:solidFill>
                <a:latin typeface="Times New Roman" panose="02020603050405020304" pitchFamily="18" charset="0"/>
              </a:rPr>
              <a:t> </a:t>
            </a:r>
            <a:r>
              <a:rPr lang="en-US" altLang="en-US" sz="2600" dirty="0" smtClean="0">
                <a:solidFill>
                  <a:srgbClr val="FF3300"/>
                </a:solidFill>
              </a:rPr>
              <a:t>3 min/catamaran</a:t>
            </a:r>
            <a:endParaRPr lang="en-US" altLang="en-US" sz="2600" dirty="0">
              <a:latin typeface="Times New Roman" panose="02020603050405020304" pitchFamily="18" charset="0"/>
            </a:endParaRPr>
          </a:p>
        </p:txBody>
      </p:sp>
      <p:sp>
        <p:nvSpPr>
          <p:cNvPr id="46089" name="Rectangle 16"/>
          <p:cNvSpPr>
            <a:spLocks noChangeArrowheads="1"/>
          </p:cNvSpPr>
          <p:nvPr/>
        </p:nvSpPr>
        <p:spPr bwMode="auto">
          <a:xfrm>
            <a:off x="0" y="5562600"/>
            <a:ext cx="8458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2600" b="1">
                <a:solidFill>
                  <a:schemeClr val="tx2"/>
                </a:solidFill>
              </a:rPr>
              <a:t>Goal</a:t>
            </a:r>
            <a:r>
              <a:rPr lang="en-US" altLang="en-US" sz="2600" b="1"/>
              <a:t>: Produce to Demand</a:t>
            </a:r>
          </a:p>
        </p:txBody>
      </p:sp>
      <p:sp>
        <p:nvSpPr>
          <p:cNvPr id="46090" name="Line 5"/>
          <p:cNvSpPr>
            <a:spLocks noChangeShapeType="1"/>
          </p:cNvSpPr>
          <p:nvPr/>
        </p:nvSpPr>
        <p:spPr bwMode="auto">
          <a:xfrm>
            <a:off x="2720975" y="3581400"/>
            <a:ext cx="1554163"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6091" name="Text Box 2"/>
          <p:cNvSpPr txBox="1">
            <a:spLocks noChangeArrowheads="1"/>
          </p:cNvSpPr>
          <p:nvPr/>
        </p:nvSpPr>
        <p:spPr bwMode="auto">
          <a:xfrm>
            <a:off x="2378075" y="3135313"/>
            <a:ext cx="21161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2600"/>
              <a:t>  Work Time </a:t>
            </a:r>
          </a:p>
          <a:p>
            <a:pPr algn="ctr" eaLnBrk="1" hangingPunct="1">
              <a:spcBef>
                <a:spcPct val="0"/>
              </a:spcBef>
              <a:buClrTx/>
              <a:buFontTx/>
              <a:buNone/>
            </a:pPr>
            <a:r>
              <a:rPr lang="en-US" altLang="en-US" sz="2600"/>
              <a:t>Demand</a:t>
            </a:r>
          </a:p>
        </p:txBody>
      </p:sp>
      <p:sp>
        <p:nvSpPr>
          <p:cNvPr id="15" name="Text Box 4"/>
          <p:cNvSpPr txBox="1">
            <a:spLocks noChangeArrowheads="1"/>
          </p:cNvSpPr>
          <p:nvPr/>
        </p:nvSpPr>
        <p:spPr bwMode="auto">
          <a:xfrm>
            <a:off x="457200" y="3346450"/>
            <a:ext cx="23860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800">
                <a:solidFill>
                  <a:schemeClr val="tx1"/>
                </a:solidFill>
                <a:latin typeface="Arial" charset="0"/>
                <a:cs typeface="Arial" charset="0"/>
              </a:defRPr>
            </a:lvl1pPr>
            <a:lvl2pPr marL="742950" indent="-285750" eaLnBrk="0" hangingPunct="0">
              <a:spcBef>
                <a:spcPct val="20000"/>
              </a:spcBef>
              <a:buClr>
                <a:schemeClr val="accent2"/>
              </a:buClr>
              <a:buFont typeface="Arial" charset="0"/>
              <a:buChar char="•"/>
              <a:defRPr sz="2400">
                <a:solidFill>
                  <a:schemeClr val="tx1"/>
                </a:solidFill>
                <a:latin typeface="Arial" charset="0"/>
                <a:cs typeface="Arial" charset="0"/>
              </a:defRPr>
            </a:lvl2pPr>
            <a:lvl3pPr marL="1143000" indent="-228600" eaLnBrk="0" hangingPunct="0">
              <a:spcBef>
                <a:spcPct val="20000"/>
              </a:spcBef>
              <a:buClr>
                <a:srgbClr val="969696"/>
              </a:buClr>
              <a:buFont typeface="Arial" charset="0"/>
              <a:buChar char="•"/>
              <a:defRPr sz="2000">
                <a:solidFill>
                  <a:schemeClr val="tx1"/>
                </a:solidFill>
                <a:latin typeface="Arial" charset="0"/>
                <a:cs typeface="Arial" charset="0"/>
              </a:defRPr>
            </a:lvl3pPr>
            <a:lvl4pPr marL="1600200" indent="-228600" eaLnBrk="0" hangingPunct="0">
              <a:spcBef>
                <a:spcPct val="20000"/>
              </a:spcBef>
              <a:buClr>
                <a:srgbClr val="808080"/>
              </a:buClr>
              <a:buFont typeface="Arial" charset="0"/>
              <a:buChar char="•"/>
              <a:defRPr>
                <a:solidFill>
                  <a:schemeClr val="tx1"/>
                </a:solidFill>
                <a:latin typeface="Arial" charset="0"/>
                <a:cs typeface="Arial" charset="0"/>
              </a:defRPr>
            </a:lvl4pPr>
            <a:lvl5pPr marL="2057400" indent="-228600" eaLnBrk="0" hangingPunct="0">
              <a:spcBef>
                <a:spcPct val="20000"/>
              </a:spcBef>
              <a:buClr>
                <a:srgbClr val="5F5F5F"/>
              </a:buClr>
              <a:buFont typeface="Arial" charset="0"/>
              <a:buChar char="•"/>
              <a:defRPr>
                <a:solidFill>
                  <a:schemeClr val="tx1"/>
                </a:solidFill>
                <a:latin typeface="Arial" charset="0"/>
                <a:cs typeface="Arial" charset="0"/>
              </a:defRPr>
            </a:lvl5pPr>
            <a:lvl6pPr marL="2514600" indent="-228600" eaLnBrk="0" fontAlgn="base" hangingPunct="0">
              <a:spcBef>
                <a:spcPct val="20000"/>
              </a:spcBef>
              <a:spcAft>
                <a:spcPct val="0"/>
              </a:spcAft>
              <a:buClr>
                <a:srgbClr val="5F5F5F"/>
              </a:buClr>
              <a:buFont typeface="Arial" charset="0"/>
              <a:buChar char="•"/>
              <a:defRPr>
                <a:solidFill>
                  <a:schemeClr val="tx1"/>
                </a:solidFill>
                <a:latin typeface="Arial" charset="0"/>
                <a:cs typeface="Arial" charset="0"/>
              </a:defRPr>
            </a:lvl6pPr>
            <a:lvl7pPr marL="2971800" indent="-228600" eaLnBrk="0" fontAlgn="base" hangingPunct="0">
              <a:spcBef>
                <a:spcPct val="20000"/>
              </a:spcBef>
              <a:spcAft>
                <a:spcPct val="0"/>
              </a:spcAft>
              <a:buClr>
                <a:srgbClr val="5F5F5F"/>
              </a:buClr>
              <a:buFont typeface="Arial" charset="0"/>
              <a:buChar char="•"/>
              <a:defRPr>
                <a:solidFill>
                  <a:schemeClr val="tx1"/>
                </a:solidFill>
                <a:latin typeface="Arial" charset="0"/>
                <a:cs typeface="Arial" charset="0"/>
              </a:defRPr>
            </a:lvl7pPr>
            <a:lvl8pPr marL="3429000" indent="-228600" eaLnBrk="0" fontAlgn="base" hangingPunct="0">
              <a:spcBef>
                <a:spcPct val="20000"/>
              </a:spcBef>
              <a:spcAft>
                <a:spcPct val="0"/>
              </a:spcAft>
              <a:buClr>
                <a:srgbClr val="5F5F5F"/>
              </a:buClr>
              <a:buFont typeface="Arial" charset="0"/>
              <a:buChar char="•"/>
              <a:defRPr>
                <a:solidFill>
                  <a:schemeClr val="tx1"/>
                </a:solidFill>
                <a:latin typeface="Arial" charset="0"/>
                <a:cs typeface="Arial" charset="0"/>
              </a:defRPr>
            </a:lvl8pPr>
            <a:lvl9pPr marL="3886200" indent="-228600" eaLnBrk="0" fontAlgn="base" hangingPunct="0">
              <a:spcBef>
                <a:spcPct val="20000"/>
              </a:spcBef>
              <a:spcAft>
                <a:spcPct val="0"/>
              </a:spcAft>
              <a:buClr>
                <a:srgbClr val="5F5F5F"/>
              </a:buClr>
              <a:buFont typeface="Arial" charset="0"/>
              <a:buChar char="•"/>
              <a:defRPr>
                <a:solidFill>
                  <a:schemeClr val="tx1"/>
                </a:solidFill>
                <a:latin typeface="Arial" charset="0"/>
                <a:cs typeface="Arial" charset="0"/>
              </a:defRPr>
            </a:lvl9pPr>
          </a:lstStyle>
          <a:p>
            <a:pPr eaLnBrk="1" hangingPunct="1">
              <a:spcBef>
                <a:spcPct val="0"/>
              </a:spcBef>
              <a:buClrTx/>
              <a:buFontTx/>
              <a:buNone/>
              <a:defRPr/>
            </a:pPr>
            <a:r>
              <a:rPr lang="en-US" altLang="en-US" sz="2600" dirty="0" smtClean="0">
                <a:solidFill>
                  <a:schemeClr val="accent4"/>
                </a:solidFill>
              </a:rPr>
              <a:t>Cycle Time =</a:t>
            </a:r>
            <a:endParaRPr lang="en-US" altLang="en-US" sz="2600" dirty="0" smtClean="0">
              <a:solidFill>
                <a:schemeClr val="accent4"/>
              </a:solidFill>
              <a:latin typeface="Times New Roman" pitchFamily="18" charset="0"/>
            </a:endParaRPr>
          </a:p>
        </p:txBody>
      </p:sp>
    </p:spTree>
    <p:extLst>
      <p:ext uri="{BB962C8B-B14F-4D97-AF65-F5344CB8AC3E}">
        <p14:creationId xmlns:p14="http://schemas.microsoft.com/office/powerpoint/2010/main" val="1786187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701" name="Rectangle 5"/>
          <p:cNvSpPr>
            <a:spLocks noGrp="1" noChangeArrowheads="1"/>
          </p:cNvSpPr>
          <p:nvPr>
            <p:ph type="title" idx="4294967295"/>
          </p:nvPr>
        </p:nvSpPr>
        <p:spPr/>
        <p:txBody>
          <a:bodyPr/>
          <a:lstStyle/>
          <a:p>
            <a:pPr eaLnBrk="1" hangingPunct="1">
              <a:defRPr/>
            </a:pPr>
            <a:r>
              <a:rPr lang="en-US" altLang="en-US" dirty="0" smtClean="0"/>
              <a:t>Step 3: Review Work Sequence</a:t>
            </a:r>
          </a:p>
        </p:txBody>
      </p:sp>
      <p:sp>
        <p:nvSpPr>
          <p:cNvPr id="47107" name="Rectangle 6"/>
          <p:cNvSpPr>
            <a:spLocks noGrp="1" noChangeArrowheads="1"/>
          </p:cNvSpPr>
          <p:nvPr>
            <p:ph type="body" idx="4294967295"/>
          </p:nvPr>
        </p:nvSpPr>
        <p:spPr>
          <a:xfrm>
            <a:off x="533400" y="1905000"/>
            <a:ext cx="8077200" cy="4191000"/>
          </a:xfrm>
        </p:spPr>
        <p:txBody>
          <a:bodyPr/>
          <a:lstStyle/>
          <a:p>
            <a:pPr marL="273050" indent="-273050" eaLnBrk="1" hangingPunct="1">
              <a:buClrTx/>
              <a:buFont typeface="Arial" charset="0"/>
              <a:buChar char="•"/>
              <a:defRPr/>
            </a:pPr>
            <a:r>
              <a:rPr lang="en-US" altLang="en-US" sz="2400" dirty="0" smtClean="0"/>
              <a:t>Observe sequence of tasks each worker performs </a:t>
            </a:r>
          </a:p>
          <a:p>
            <a:pPr marL="273050" indent="-273050" eaLnBrk="1" hangingPunct="1">
              <a:buClrTx/>
              <a:buFont typeface="Arial" charset="0"/>
              <a:buChar char="•"/>
              <a:defRPr/>
            </a:pPr>
            <a:r>
              <a:rPr lang="en-US" altLang="en-US" sz="2400" dirty="0" smtClean="0"/>
              <a:t>Break operations into observable elements</a:t>
            </a:r>
          </a:p>
          <a:p>
            <a:pPr marL="273050" indent="-273050" eaLnBrk="1" hangingPunct="1">
              <a:buClrTx/>
              <a:buFont typeface="Arial" charset="0"/>
              <a:buChar char="•"/>
              <a:defRPr/>
            </a:pPr>
            <a:r>
              <a:rPr lang="en-US" altLang="en-US" sz="2400" dirty="0" smtClean="0"/>
              <a:t>Identify value-added versus non-value-added.  </a:t>
            </a:r>
          </a:p>
          <a:p>
            <a:pPr marL="273050" indent="-273050" eaLnBrk="1" hangingPunct="1">
              <a:buClrTx/>
              <a:buFont typeface="Arial" charset="0"/>
              <a:buChar char="•"/>
              <a:defRPr/>
            </a:pPr>
            <a:r>
              <a:rPr lang="en-US" altLang="en-US" sz="2400" dirty="0" smtClean="0"/>
              <a:t>Eliminate or minimize </a:t>
            </a:r>
          </a:p>
          <a:p>
            <a:pPr marL="0" indent="0" eaLnBrk="1" hangingPunct="1">
              <a:buClrTx/>
              <a:buFont typeface="Arial" charset="0"/>
              <a:buNone/>
              <a:defRPr/>
            </a:pPr>
            <a:r>
              <a:rPr lang="en-US" altLang="en-US" sz="2400" dirty="0"/>
              <a:t>  </a:t>
            </a:r>
            <a:r>
              <a:rPr lang="en-US" altLang="en-US" sz="2400" dirty="0" smtClean="0"/>
              <a:t> non-value-added</a:t>
            </a:r>
          </a:p>
          <a:p>
            <a:pPr marL="273050" indent="-273050" eaLnBrk="1" hangingPunct="1">
              <a:buClrTx/>
              <a:buFont typeface="Arial" charset="0"/>
              <a:buChar char="•"/>
              <a:defRPr/>
            </a:pPr>
            <a:r>
              <a:rPr lang="en-US" altLang="en-US" sz="2400" dirty="0" smtClean="0"/>
              <a:t>Study machine capacity, </a:t>
            </a:r>
          </a:p>
          <a:p>
            <a:pPr marL="0" indent="0" eaLnBrk="1" hangingPunct="1">
              <a:buClrTx/>
              <a:buFont typeface="Arial" charset="0"/>
              <a:buNone/>
              <a:defRPr/>
            </a:pPr>
            <a:r>
              <a:rPr lang="en-US" altLang="en-US" sz="2400" dirty="0" smtClean="0"/>
              <a:t>   cycle times and changeover </a:t>
            </a:r>
          </a:p>
          <a:p>
            <a:pPr marL="0" indent="0" eaLnBrk="1" hangingPunct="1">
              <a:buClrTx/>
              <a:buFont typeface="Arial" charset="0"/>
              <a:buNone/>
              <a:defRPr/>
            </a:pPr>
            <a:r>
              <a:rPr lang="en-US" altLang="en-US" sz="2400" dirty="0"/>
              <a:t> </a:t>
            </a:r>
            <a:r>
              <a:rPr lang="en-US" altLang="en-US" sz="2400" dirty="0" smtClean="0"/>
              <a:t>  times</a:t>
            </a:r>
          </a:p>
          <a:p>
            <a:pPr marL="273050" indent="-273050" eaLnBrk="1" hangingPunct="1">
              <a:buClrTx/>
              <a:buFont typeface="Arial" charset="0"/>
              <a:buChar char="•"/>
              <a:defRPr/>
            </a:pPr>
            <a:endParaRPr lang="es-ES" altLang="en-US" sz="2400" dirty="0" smtClean="0"/>
          </a:p>
        </p:txBody>
      </p:sp>
      <p:sp>
        <p:nvSpPr>
          <p:cNvPr id="4" name="Rectangle 6"/>
          <p:cNvSpPr txBox="1">
            <a:spLocks noChangeArrowheads="1"/>
          </p:cNvSpPr>
          <p:nvPr/>
        </p:nvSpPr>
        <p:spPr bwMode="auto">
          <a:xfrm>
            <a:off x="4972050" y="3352800"/>
            <a:ext cx="3810000" cy="2286000"/>
          </a:xfrm>
          <a:prstGeom prst="rect">
            <a:avLst/>
          </a:prstGeom>
          <a:noFill/>
          <a:ln w="9525">
            <a:solidFill>
              <a:srgbClr val="000000"/>
            </a:solidFill>
            <a:miter lim="800000"/>
            <a:headEnd/>
            <a:tailEnd/>
          </a:ln>
          <a:effectLst>
            <a:glow rad="63500">
              <a:schemeClr val="accent4">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txBody>
          <a:bodyPr/>
          <a:lstStyle>
            <a:lvl1pPr marL="342900" indent="-228600" algn="l" rtl="0" eaLnBrk="0" fontAlgn="base" hangingPunct="0">
              <a:spcBef>
                <a:spcPct val="20000"/>
              </a:spcBef>
              <a:spcAft>
                <a:spcPct val="0"/>
              </a:spcAft>
              <a:buClr>
                <a:schemeClr val="accent1"/>
              </a:buClr>
              <a:buFont typeface="Arial" charset="0"/>
              <a:buChar char="•"/>
              <a:defRPr sz="28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4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969696"/>
              </a:buClr>
              <a:buFont typeface="Arial" charset="0"/>
              <a:buChar char="•"/>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08080"/>
              </a:buClr>
              <a:buFont typeface="Arial" charset="0"/>
              <a:buChar char="•"/>
              <a:defRPr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5F5F5F"/>
              </a:buClr>
              <a:buFont typeface="Arial" charset="0"/>
              <a:buChar char="•"/>
              <a:defRPr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ctr" eaLnBrk="1" hangingPunct="1">
              <a:buClrTx/>
              <a:buFont typeface="Arial" charset="0"/>
              <a:buNone/>
              <a:defRPr/>
            </a:pPr>
            <a:r>
              <a:rPr lang="en-US" altLang="en-US" sz="2000" b="1" dirty="0" smtClean="0"/>
              <a:t>Round 1 Sequence Times</a:t>
            </a:r>
          </a:p>
          <a:p>
            <a:pPr marL="273050" indent="-273050" eaLnBrk="1" hangingPunct="1">
              <a:buClrTx/>
              <a:defRPr/>
            </a:pPr>
            <a:r>
              <a:rPr lang="en-US" altLang="en-US" sz="2000" dirty="0" smtClean="0"/>
              <a:t>Hull	  		120 sec </a:t>
            </a:r>
          </a:p>
          <a:p>
            <a:pPr marL="273050" indent="-273050" eaLnBrk="1" hangingPunct="1">
              <a:buClrTx/>
              <a:defRPr/>
            </a:pPr>
            <a:r>
              <a:rPr lang="en-US" altLang="en-US" sz="2000" dirty="0" smtClean="0"/>
              <a:t>Rudder &amp; Sail Joint	75 sec</a:t>
            </a:r>
          </a:p>
          <a:p>
            <a:pPr marL="273050" indent="-273050" eaLnBrk="1" hangingPunct="1">
              <a:buClrTx/>
              <a:defRPr/>
            </a:pPr>
            <a:r>
              <a:rPr lang="en-US" altLang="en-US" sz="2000" dirty="0" smtClean="0"/>
              <a:t>Sail			30  sec</a:t>
            </a:r>
          </a:p>
          <a:p>
            <a:pPr marL="273050" indent="-273050" eaLnBrk="1" hangingPunct="1">
              <a:buClrTx/>
              <a:defRPr/>
            </a:pPr>
            <a:r>
              <a:rPr lang="en-US" altLang="en-US" sz="2000" dirty="0" smtClean="0"/>
              <a:t>Final Assembly		20 sec</a:t>
            </a:r>
          </a:p>
          <a:p>
            <a:pPr marL="273050" indent="-273050" eaLnBrk="1" hangingPunct="1">
              <a:buClrTx/>
              <a:defRPr/>
            </a:pPr>
            <a:r>
              <a:rPr lang="en-US" altLang="en-US" sz="2000" dirty="0" smtClean="0"/>
              <a:t>Inspection    		20 sec</a:t>
            </a:r>
            <a:endParaRPr lang="es-ES" altLang="en-US" sz="2000" dirty="0" smtClean="0"/>
          </a:p>
        </p:txBody>
      </p:sp>
    </p:spTree>
    <p:extLst>
      <p:ext uri="{BB962C8B-B14F-4D97-AF65-F5344CB8AC3E}">
        <p14:creationId xmlns:p14="http://schemas.microsoft.com/office/powerpoint/2010/main" val="107468918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7746" name="Rectangle 2"/>
          <p:cNvSpPr>
            <a:spLocks noGrp="1" noChangeArrowheads="1"/>
          </p:cNvSpPr>
          <p:nvPr>
            <p:ph type="title" idx="4294967295"/>
          </p:nvPr>
        </p:nvSpPr>
        <p:spPr/>
        <p:txBody>
          <a:bodyPr/>
          <a:lstStyle/>
          <a:p>
            <a:pPr eaLnBrk="1" hangingPunct="1">
              <a:defRPr/>
            </a:pPr>
            <a:r>
              <a:rPr lang="en-US" altLang="en-US" sz="3400" dirty="0" smtClean="0"/>
              <a:t>Step 4: Combine Work </a:t>
            </a:r>
            <a:r>
              <a:rPr lang="en-US" altLang="en-US" sz="3400" dirty="0"/>
              <a:t>/</a:t>
            </a:r>
            <a:r>
              <a:rPr lang="en-US" altLang="en-US" sz="3400" dirty="0" smtClean="0"/>
              <a:t> Balance Process</a:t>
            </a:r>
          </a:p>
        </p:txBody>
      </p:sp>
      <p:sp>
        <p:nvSpPr>
          <p:cNvPr id="48131" name="Text Box 6"/>
          <p:cNvSpPr txBox="1">
            <a:spLocks noChangeArrowheads="1"/>
          </p:cNvSpPr>
          <p:nvPr/>
        </p:nvSpPr>
        <p:spPr bwMode="auto">
          <a:xfrm>
            <a:off x="2552700" y="5775325"/>
            <a:ext cx="388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2000" b="1" dirty="0"/>
              <a:t>Cycle Time = </a:t>
            </a:r>
            <a:r>
              <a:rPr lang="en-US" altLang="en-US" sz="2000" b="1" dirty="0" smtClean="0"/>
              <a:t>3 </a:t>
            </a:r>
            <a:r>
              <a:rPr lang="en-US" altLang="en-US" sz="2000" b="1" dirty="0"/>
              <a:t>min</a:t>
            </a:r>
          </a:p>
        </p:txBody>
      </p:sp>
      <p:sp>
        <p:nvSpPr>
          <p:cNvPr id="48132" name="Rectangle 7"/>
          <p:cNvSpPr>
            <a:spLocks noChangeArrowheads="1"/>
          </p:cNvSpPr>
          <p:nvPr/>
        </p:nvSpPr>
        <p:spPr bwMode="auto">
          <a:xfrm>
            <a:off x="464664" y="1713683"/>
            <a:ext cx="377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s-ES" altLang="en-US" sz="2000" b="1" dirty="0" err="1"/>
              <a:t>Unbalanced</a:t>
            </a:r>
            <a:r>
              <a:rPr lang="es-ES" altLang="en-US" sz="2000" b="1" dirty="0"/>
              <a:t> Line</a:t>
            </a:r>
          </a:p>
        </p:txBody>
      </p:sp>
      <p:sp>
        <p:nvSpPr>
          <p:cNvPr id="48133" name="Rectangle 8"/>
          <p:cNvSpPr>
            <a:spLocks noChangeArrowheads="1"/>
          </p:cNvSpPr>
          <p:nvPr/>
        </p:nvSpPr>
        <p:spPr bwMode="auto">
          <a:xfrm>
            <a:off x="4800600" y="1710753"/>
            <a:ext cx="381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s-ES" altLang="en-US" sz="2000" b="1" dirty="0" err="1" smtClean="0"/>
              <a:t>Balanced</a:t>
            </a:r>
            <a:r>
              <a:rPr lang="es-ES" altLang="en-US" sz="2000" b="1" dirty="0" smtClean="0"/>
              <a:t> </a:t>
            </a:r>
            <a:r>
              <a:rPr lang="es-ES" altLang="en-US" sz="2000" b="1" dirty="0"/>
              <a:t>Line</a:t>
            </a:r>
          </a:p>
        </p:txBody>
      </p:sp>
      <p:graphicFrame>
        <p:nvGraphicFramePr>
          <p:cNvPr id="4" name="Chart 3"/>
          <p:cNvGraphicFramePr/>
          <p:nvPr>
            <p:extLst>
              <p:ext uri="{D42A27DB-BD31-4B8C-83A1-F6EECF244321}">
                <p14:modId xmlns:p14="http://schemas.microsoft.com/office/powerpoint/2010/main" val="3959232858"/>
              </p:ext>
            </p:extLst>
          </p:nvPr>
        </p:nvGraphicFramePr>
        <p:xfrm>
          <a:off x="305440" y="2180653"/>
          <a:ext cx="4090348" cy="3403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3208670807"/>
              </p:ext>
            </p:extLst>
          </p:nvPr>
        </p:nvGraphicFramePr>
        <p:xfrm>
          <a:off x="4800600" y="2180654"/>
          <a:ext cx="3866866" cy="34035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26646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7554" name="Rectangle 2"/>
          <p:cNvSpPr>
            <a:spLocks noGrp="1" noChangeArrowheads="1"/>
          </p:cNvSpPr>
          <p:nvPr>
            <p:ph type="title" idx="4294967295"/>
          </p:nvPr>
        </p:nvSpPr>
        <p:spPr/>
        <p:txBody>
          <a:bodyPr/>
          <a:lstStyle/>
          <a:p>
            <a:pPr eaLnBrk="1" hangingPunct="1">
              <a:defRPr/>
            </a:pPr>
            <a:r>
              <a:rPr lang="en-US" altLang="en-US" smtClean="0"/>
              <a:t>Course Agenda</a:t>
            </a:r>
          </a:p>
        </p:txBody>
      </p:sp>
      <p:sp>
        <p:nvSpPr>
          <p:cNvPr id="6147" name="Rectangle 4"/>
          <p:cNvSpPr txBox="1">
            <a:spLocks noChangeArrowheads="1"/>
          </p:cNvSpPr>
          <p:nvPr/>
        </p:nvSpPr>
        <p:spPr bwMode="auto">
          <a:xfrm>
            <a:off x="685800" y="15240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28600"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ts val="200"/>
              </a:spcBef>
              <a:buClrTx/>
              <a:buFont typeface="Wingdings" panose="05000000000000000000" pitchFamily="2" charset="2"/>
              <a:buChar char="ü"/>
            </a:pPr>
            <a:r>
              <a:rPr lang="en-US" altLang="en-US" dirty="0"/>
              <a:t>Welcome and </a:t>
            </a:r>
            <a:r>
              <a:rPr lang="en-US" altLang="en-US" dirty="0" smtClean="0"/>
              <a:t>Background Information</a:t>
            </a:r>
            <a:endParaRPr lang="en-US" altLang="en-US" dirty="0"/>
          </a:p>
          <a:p>
            <a:pPr eaLnBrk="1" hangingPunct="1">
              <a:spcBef>
                <a:spcPts val="200"/>
              </a:spcBef>
              <a:buClrTx/>
              <a:buFont typeface="Wingdings" panose="05000000000000000000" pitchFamily="2" charset="2"/>
              <a:buChar char="ü"/>
            </a:pPr>
            <a:r>
              <a:rPr lang="en-US" altLang="en-US" dirty="0"/>
              <a:t>1</a:t>
            </a:r>
            <a:r>
              <a:rPr lang="en-US" altLang="en-US" baseline="30000" dirty="0"/>
              <a:t>st</a:t>
            </a:r>
            <a:r>
              <a:rPr lang="en-US" altLang="en-US" dirty="0"/>
              <a:t> round of Simulation </a:t>
            </a:r>
            <a:r>
              <a:rPr lang="en-US" altLang="en-US" dirty="0" smtClean="0"/>
              <a:t>(ENGR Catamaran)</a:t>
            </a:r>
            <a:endParaRPr lang="en-US" altLang="en-US" dirty="0"/>
          </a:p>
          <a:p>
            <a:pPr eaLnBrk="1" hangingPunct="1">
              <a:spcBef>
                <a:spcPts val="200"/>
              </a:spcBef>
              <a:buClrTx/>
              <a:buFont typeface="Wingdings" panose="05000000000000000000" pitchFamily="2" charset="2"/>
              <a:buChar char="ü"/>
            </a:pPr>
            <a:r>
              <a:rPr lang="en-US" altLang="en-US" dirty="0"/>
              <a:t>Lean Manufacturing </a:t>
            </a:r>
            <a:endParaRPr lang="en-US" altLang="en-US" dirty="0" smtClean="0"/>
          </a:p>
          <a:p>
            <a:pPr eaLnBrk="1" hangingPunct="1">
              <a:spcBef>
                <a:spcPts val="200"/>
              </a:spcBef>
              <a:buClrTx/>
              <a:buFont typeface="Wingdings" panose="05000000000000000000" pitchFamily="2" charset="2"/>
              <a:buChar char="ü"/>
            </a:pPr>
            <a:r>
              <a:rPr lang="en-US" altLang="en-US" dirty="0" smtClean="0"/>
              <a:t>Lean Principles</a:t>
            </a:r>
          </a:p>
          <a:p>
            <a:pPr eaLnBrk="1" hangingPunct="1">
              <a:spcBef>
                <a:spcPts val="200"/>
              </a:spcBef>
              <a:buClrTx/>
              <a:buFont typeface="Wingdings" panose="05000000000000000000" pitchFamily="2" charset="2"/>
              <a:buChar char="ü"/>
            </a:pPr>
            <a:r>
              <a:rPr lang="en-US" altLang="en-US" dirty="0" smtClean="0"/>
              <a:t>2</a:t>
            </a:r>
            <a:r>
              <a:rPr lang="en-US" altLang="en-US" baseline="30000" dirty="0" smtClean="0"/>
              <a:t>nd</a:t>
            </a:r>
            <a:r>
              <a:rPr lang="en-US" altLang="en-US" dirty="0" smtClean="0"/>
              <a:t> </a:t>
            </a:r>
            <a:r>
              <a:rPr lang="en-US" altLang="en-US" dirty="0"/>
              <a:t>round of Simulation </a:t>
            </a:r>
            <a:r>
              <a:rPr lang="en-US" altLang="en-US" dirty="0" smtClean="0"/>
              <a:t>(</a:t>
            </a:r>
            <a:r>
              <a:rPr lang="en-US" altLang="en-US" dirty="0"/>
              <a:t>ENGR Catamaran</a:t>
            </a:r>
            <a:r>
              <a:rPr lang="en-US" altLang="en-US" dirty="0" smtClean="0"/>
              <a:t>)</a:t>
            </a:r>
            <a:endParaRPr lang="en-US" altLang="en-US" dirty="0"/>
          </a:p>
          <a:p>
            <a:pPr eaLnBrk="1" hangingPunct="1">
              <a:spcBef>
                <a:spcPts val="200"/>
              </a:spcBef>
              <a:buClrTx/>
              <a:buFont typeface="Wingdings" panose="05000000000000000000" pitchFamily="2" charset="2"/>
              <a:buChar char="ü"/>
            </a:pPr>
            <a:r>
              <a:rPr lang="en-US" altLang="en-US" dirty="0" smtClean="0"/>
              <a:t>Lean Manufacturing Building Blocks</a:t>
            </a:r>
          </a:p>
          <a:p>
            <a:pPr eaLnBrk="1" hangingPunct="1">
              <a:spcBef>
                <a:spcPts val="200"/>
              </a:spcBef>
              <a:buClrTx/>
              <a:buFont typeface="Wingdings" panose="05000000000000000000" pitchFamily="2" charset="2"/>
              <a:buChar char="ü"/>
            </a:pPr>
            <a:r>
              <a:rPr lang="en-US" altLang="en-US" dirty="0" smtClean="0"/>
              <a:t>Closure</a:t>
            </a:r>
            <a:endParaRPr lang="en-US" altLang="en-US" dirty="0"/>
          </a:p>
          <a:p>
            <a:pPr eaLnBrk="1" hangingPunct="1">
              <a:spcBef>
                <a:spcPts val="200"/>
              </a:spcBef>
              <a:buFontTx/>
              <a:buNone/>
            </a:pPr>
            <a:endParaRPr lang="es-ES" altLang="en-US" sz="2000" dirty="0"/>
          </a:p>
        </p:txBody>
      </p:sp>
    </p:spTree>
    <p:extLst>
      <p:ext uri="{BB962C8B-B14F-4D97-AF65-F5344CB8AC3E}">
        <p14:creationId xmlns:p14="http://schemas.microsoft.com/office/powerpoint/2010/main" val="259266728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Rectangle 2"/>
          <p:cNvSpPr>
            <a:spLocks noGrp="1" noChangeArrowheads="1"/>
          </p:cNvSpPr>
          <p:nvPr>
            <p:ph type="title" idx="4294967295"/>
          </p:nvPr>
        </p:nvSpPr>
        <p:spPr bwMode="auto">
          <a:xfrm>
            <a:off x="1143000" y="92870"/>
            <a:ext cx="7620000" cy="8461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t>Round 2:  ENGR CATAMARAN</a:t>
            </a:r>
          </a:p>
        </p:txBody>
      </p:sp>
      <p:sp>
        <p:nvSpPr>
          <p:cNvPr id="7171" name="Rectangle 3"/>
          <p:cNvSpPr>
            <a:spLocks noGrp="1"/>
          </p:cNvSpPr>
          <p:nvPr>
            <p:ph type="body" idx="4294967295"/>
          </p:nvPr>
        </p:nvSpPr>
        <p:spPr>
          <a:xfrm>
            <a:off x="457200" y="1524000"/>
            <a:ext cx="7620000" cy="4191000"/>
          </a:xfrm>
        </p:spPr>
        <p:txBody>
          <a:bodyPr/>
          <a:lstStyle/>
          <a:p>
            <a:pPr marL="114300" indent="0">
              <a:buFont typeface="Arial" charset="0"/>
              <a:buNone/>
              <a:defRPr/>
            </a:pPr>
            <a:endParaRPr lang="en-US" altLang="en-US" sz="2000" b="1" dirty="0" smtClean="0"/>
          </a:p>
          <a:p>
            <a:pPr>
              <a:buFont typeface="Arial" charset="0"/>
              <a:buChar char="•"/>
              <a:defRPr/>
            </a:pPr>
            <a:r>
              <a:rPr lang="en-US" altLang="en-US" sz="2000" b="1" dirty="0" smtClean="0"/>
              <a:t>Departments </a:t>
            </a:r>
          </a:p>
          <a:p>
            <a:pPr lvl="1"/>
            <a:r>
              <a:rPr lang="en-US" altLang="en-US" sz="1800" dirty="0" smtClean="0"/>
              <a:t>Hull Assembly (3)</a:t>
            </a:r>
          </a:p>
          <a:p>
            <a:pPr lvl="1"/>
            <a:r>
              <a:rPr lang="en-US" altLang="en-US" sz="1800" dirty="0" smtClean="0"/>
              <a:t>Rudder and Sail Joint Assembly (2)</a:t>
            </a:r>
          </a:p>
          <a:p>
            <a:pPr lvl="1"/>
            <a:r>
              <a:rPr lang="en-US" altLang="en-US" sz="1800" dirty="0" smtClean="0"/>
              <a:t>Sail Assembly (1) </a:t>
            </a:r>
          </a:p>
          <a:p>
            <a:pPr lvl="1"/>
            <a:r>
              <a:rPr lang="en-US" altLang="en-US" sz="1800" dirty="0" smtClean="0"/>
              <a:t>Quality Control (1)</a:t>
            </a:r>
          </a:p>
          <a:p>
            <a:pPr>
              <a:buFont typeface="Arial" charset="0"/>
              <a:buChar char="•"/>
              <a:defRPr/>
            </a:pPr>
            <a:r>
              <a:rPr lang="en-US" altLang="en-US" sz="2000" b="1" dirty="0" smtClean="0"/>
              <a:t>Goals</a:t>
            </a:r>
          </a:p>
          <a:p>
            <a:pPr lvl="2">
              <a:buFont typeface="Arial" charset="0"/>
              <a:buChar char="•"/>
              <a:defRPr/>
            </a:pPr>
            <a:r>
              <a:rPr lang="en-US" altLang="en-US" sz="1600" dirty="0" smtClean="0"/>
              <a:t>3 Catamarans in 9 minutes </a:t>
            </a:r>
          </a:p>
          <a:p>
            <a:pPr lvl="2">
              <a:buFont typeface="Arial" charset="0"/>
              <a:buChar char="•"/>
              <a:defRPr/>
            </a:pPr>
            <a:r>
              <a:rPr lang="en-US" altLang="en-US" sz="1600" dirty="0" smtClean="0"/>
              <a:t>100 % Quality </a:t>
            </a:r>
            <a:endParaRPr lang="en-US" altLang="en-US" sz="1800" dirty="0" smtClean="0"/>
          </a:p>
          <a:p>
            <a:pPr>
              <a:buFont typeface="Arial" charset="0"/>
              <a:buChar char="•"/>
              <a:defRPr/>
            </a:pPr>
            <a:r>
              <a:rPr lang="en-US" altLang="en-US" sz="2000" b="1" dirty="0" smtClean="0"/>
              <a:t>Discussion</a:t>
            </a:r>
          </a:p>
        </p:txBody>
      </p:sp>
      <p:pic>
        <p:nvPicPr>
          <p:cNvPr id="51206" name="Picture 6" descr="http://prodimage.images-bn.com/pimages/0673419229913_p4_v5_s550x4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847850"/>
            <a:ext cx="358140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79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171">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171">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7171">
                                            <p:txEl>
                                              <p:pRg st="7" end="7"/>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4610" name="Rectangle 2"/>
          <p:cNvSpPr>
            <a:spLocks noGrp="1" noChangeArrowheads="1"/>
          </p:cNvSpPr>
          <p:nvPr>
            <p:ph type="title" idx="4294967295"/>
          </p:nvPr>
        </p:nvSpPr>
        <p:spPr/>
        <p:txBody>
          <a:bodyPr/>
          <a:lstStyle/>
          <a:p>
            <a:pPr eaLnBrk="1" hangingPunct="1">
              <a:defRPr/>
            </a:pPr>
            <a:r>
              <a:rPr lang="en-US" altLang="en-US" smtClean="0"/>
              <a:t>Lean Building Blocks</a:t>
            </a:r>
          </a:p>
        </p:txBody>
      </p:sp>
      <p:grpSp>
        <p:nvGrpSpPr>
          <p:cNvPr id="57347" name="Group 1"/>
          <p:cNvGrpSpPr>
            <a:grpSpLocks/>
          </p:cNvGrpSpPr>
          <p:nvPr/>
        </p:nvGrpSpPr>
        <p:grpSpPr bwMode="auto">
          <a:xfrm>
            <a:off x="533400" y="2247900"/>
            <a:ext cx="7543800" cy="3238500"/>
            <a:chOff x="533400" y="2247900"/>
            <a:chExt cx="7543800" cy="3238500"/>
          </a:xfrm>
        </p:grpSpPr>
        <p:sp>
          <p:nvSpPr>
            <p:cNvPr id="57348" name="Rectangle 28"/>
            <p:cNvSpPr>
              <a:spLocks noChangeArrowheads="1"/>
            </p:cNvSpPr>
            <p:nvPr/>
          </p:nvSpPr>
          <p:spPr bwMode="auto">
            <a:xfrm>
              <a:off x="6629400" y="4343400"/>
              <a:ext cx="457200" cy="114300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latin typeface="Calibri" panose="020F0502020204030204" pitchFamily="34" charset="0"/>
              </a:endParaRPr>
            </a:p>
          </p:txBody>
        </p:sp>
        <p:sp>
          <p:nvSpPr>
            <p:cNvPr id="57349" name="Rectangle 29"/>
            <p:cNvSpPr>
              <a:spLocks noChangeArrowheads="1"/>
            </p:cNvSpPr>
            <p:nvPr/>
          </p:nvSpPr>
          <p:spPr bwMode="auto">
            <a:xfrm>
              <a:off x="533400" y="3467100"/>
              <a:ext cx="6248400" cy="201930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latin typeface="Calibri" panose="020F0502020204030204" pitchFamily="34" charset="0"/>
              </a:endParaRPr>
            </a:p>
          </p:txBody>
        </p:sp>
        <p:sp>
          <p:nvSpPr>
            <p:cNvPr id="57350" name="AutoShape 30"/>
            <p:cNvSpPr>
              <a:spLocks noChangeArrowheads="1"/>
            </p:cNvSpPr>
            <p:nvPr/>
          </p:nvSpPr>
          <p:spPr bwMode="auto">
            <a:xfrm>
              <a:off x="533400" y="2247900"/>
              <a:ext cx="6248400" cy="1219200"/>
            </a:xfrm>
            <a:prstGeom prst="triangle">
              <a:avLst>
                <a:gd name="adj" fmla="val 50000"/>
              </a:avLst>
            </a:prstGeom>
            <a:solidFill>
              <a:srgbClr val="808080"/>
            </a:solidFill>
            <a:ln w="12700">
              <a:solidFill>
                <a:srgbClr val="808080"/>
              </a:solidFill>
              <a:miter lim="800000"/>
              <a:headEnd/>
              <a:tailEnd/>
            </a:ln>
          </p:spPr>
          <p:txBody>
            <a:bodyPr anchor="ctr" anchorCtr="1"/>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endParaRPr lang="es-ES" altLang="en-US" sz="2000" b="1">
                <a:solidFill>
                  <a:schemeClr val="bg1"/>
                </a:solidFill>
              </a:endParaRPr>
            </a:p>
          </p:txBody>
        </p:sp>
        <p:sp>
          <p:nvSpPr>
            <p:cNvPr id="57351" name="Rectangle 31"/>
            <p:cNvSpPr>
              <a:spLocks noChangeArrowheads="1"/>
            </p:cNvSpPr>
            <p:nvPr/>
          </p:nvSpPr>
          <p:spPr bwMode="auto">
            <a:xfrm>
              <a:off x="3051175" y="4191000"/>
              <a:ext cx="2438400" cy="609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200" b="1">
                  <a:solidFill>
                    <a:schemeClr val="bg1"/>
                  </a:solidFill>
                  <a:latin typeface="Arial Narrow" panose="020B0606020202030204" pitchFamily="34" charset="0"/>
                </a:rPr>
                <a:t>Quick Changeover</a:t>
              </a:r>
            </a:p>
          </p:txBody>
        </p:sp>
        <p:sp>
          <p:nvSpPr>
            <p:cNvPr id="57352" name="Rectangle 32"/>
            <p:cNvSpPr>
              <a:spLocks noChangeArrowheads="1"/>
            </p:cNvSpPr>
            <p:nvPr/>
          </p:nvSpPr>
          <p:spPr bwMode="auto">
            <a:xfrm>
              <a:off x="4349750" y="4876800"/>
              <a:ext cx="2441575" cy="609600"/>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nchorCtr="1"/>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200" b="1">
                  <a:solidFill>
                    <a:schemeClr val="bg1"/>
                  </a:solidFill>
                  <a:latin typeface="Arial Narrow" panose="020B0606020202030204" pitchFamily="34" charset="0"/>
                </a:rPr>
                <a:t>Standardized Work</a:t>
              </a:r>
            </a:p>
          </p:txBody>
        </p:sp>
        <p:sp>
          <p:nvSpPr>
            <p:cNvPr id="57353" name="Rectangle 33"/>
            <p:cNvSpPr>
              <a:spLocks noChangeArrowheads="1"/>
            </p:cNvSpPr>
            <p:nvPr/>
          </p:nvSpPr>
          <p:spPr bwMode="auto">
            <a:xfrm>
              <a:off x="4648200" y="3505200"/>
              <a:ext cx="2125663" cy="609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200" b="1">
                  <a:solidFill>
                    <a:schemeClr val="bg1"/>
                  </a:solidFill>
                  <a:latin typeface="Arial Narrow" panose="020B0606020202030204" pitchFamily="34" charset="0"/>
                </a:rPr>
                <a:t>Batch Reduction</a:t>
              </a:r>
            </a:p>
          </p:txBody>
        </p:sp>
        <p:sp>
          <p:nvSpPr>
            <p:cNvPr id="57354" name="Rectangle 35"/>
            <p:cNvSpPr>
              <a:spLocks noChangeArrowheads="1"/>
            </p:cNvSpPr>
            <p:nvPr/>
          </p:nvSpPr>
          <p:spPr bwMode="auto">
            <a:xfrm>
              <a:off x="533400" y="4191000"/>
              <a:ext cx="2438400" cy="609600"/>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nchorCtr="1"/>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200" b="1">
                  <a:solidFill>
                    <a:schemeClr val="bg1"/>
                  </a:solidFill>
                  <a:latin typeface="Arial Narrow" panose="020B0606020202030204" pitchFamily="34" charset="0"/>
                </a:rPr>
                <a:t>Quality at Source</a:t>
              </a:r>
            </a:p>
          </p:txBody>
        </p:sp>
        <p:sp>
          <p:nvSpPr>
            <p:cNvPr id="57355" name="Rectangle 36"/>
            <p:cNvSpPr>
              <a:spLocks noChangeArrowheads="1"/>
            </p:cNvSpPr>
            <p:nvPr/>
          </p:nvSpPr>
          <p:spPr bwMode="auto">
            <a:xfrm>
              <a:off x="1828800" y="4876800"/>
              <a:ext cx="2441575" cy="609600"/>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nchorCtr="1"/>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en-US" sz="2200" b="1">
                  <a:solidFill>
                    <a:schemeClr val="bg1"/>
                  </a:solidFill>
                  <a:latin typeface="Arial Narrow" panose="020B0606020202030204" pitchFamily="34" charset="0"/>
                </a:rPr>
                <a:t>5S System</a:t>
              </a:r>
            </a:p>
          </p:txBody>
        </p:sp>
        <p:sp>
          <p:nvSpPr>
            <p:cNvPr id="57356" name="Rectangle 37"/>
            <p:cNvSpPr>
              <a:spLocks noChangeArrowheads="1"/>
            </p:cNvSpPr>
            <p:nvPr/>
          </p:nvSpPr>
          <p:spPr bwMode="auto">
            <a:xfrm>
              <a:off x="533400" y="4876800"/>
              <a:ext cx="1219200" cy="609600"/>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nchorCtr="1"/>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en-US" sz="2200" b="1">
                  <a:solidFill>
                    <a:schemeClr val="bg1"/>
                  </a:solidFill>
                  <a:latin typeface="Arial Narrow" panose="020B0606020202030204" pitchFamily="34" charset="0"/>
                </a:rPr>
                <a:t>Visual</a:t>
              </a:r>
            </a:p>
          </p:txBody>
        </p:sp>
        <p:sp>
          <p:nvSpPr>
            <p:cNvPr id="57357" name="Rectangle 39"/>
            <p:cNvSpPr>
              <a:spLocks noChangeArrowheads="1"/>
            </p:cNvSpPr>
            <p:nvPr/>
          </p:nvSpPr>
          <p:spPr bwMode="auto">
            <a:xfrm>
              <a:off x="5572125" y="4191000"/>
              <a:ext cx="1219200" cy="609600"/>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nchorCtr="1"/>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200" b="1">
                  <a:solidFill>
                    <a:schemeClr val="bg1"/>
                  </a:solidFill>
                  <a:latin typeface="Arial Narrow" panose="020B0606020202030204" pitchFamily="34" charset="0"/>
                </a:rPr>
                <a:t>POUS</a:t>
              </a:r>
            </a:p>
          </p:txBody>
        </p:sp>
        <p:sp>
          <p:nvSpPr>
            <p:cNvPr id="57358" name="Rectangle 40"/>
            <p:cNvSpPr>
              <a:spLocks noChangeArrowheads="1"/>
            </p:cNvSpPr>
            <p:nvPr/>
          </p:nvSpPr>
          <p:spPr bwMode="auto">
            <a:xfrm>
              <a:off x="2590800" y="3505200"/>
              <a:ext cx="1981200" cy="609600"/>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nchorCtr="1"/>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en-US" sz="2200" b="1">
                  <a:solidFill>
                    <a:schemeClr val="bg1"/>
                  </a:solidFill>
                  <a:latin typeface="Arial Narrow" panose="020B0606020202030204" pitchFamily="34" charset="0"/>
                </a:rPr>
                <a:t>Cellular/Flow</a:t>
              </a:r>
            </a:p>
          </p:txBody>
        </p:sp>
        <p:sp>
          <p:nvSpPr>
            <p:cNvPr id="57359" name="Rectangle 41"/>
            <p:cNvSpPr>
              <a:spLocks noChangeArrowheads="1"/>
            </p:cNvSpPr>
            <p:nvPr/>
          </p:nvSpPr>
          <p:spPr bwMode="auto">
            <a:xfrm>
              <a:off x="533400" y="3505200"/>
              <a:ext cx="1981200" cy="609600"/>
            </a:xfrm>
            <a:prstGeom prst="rect">
              <a:avLst/>
            </a:prstGeom>
            <a:solidFill>
              <a:schemeClr val="tx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nchorCtr="1"/>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200" b="1">
                  <a:solidFill>
                    <a:schemeClr val="bg1"/>
                  </a:solidFill>
                  <a:latin typeface="Arial Narrow" panose="020B0606020202030204" pitchFamily="34" charset="0"/>
                </a:rPr>
                <a:t>Pull / Kanban</a:t>
              </a:r>
            </a:p>
          </p:txBody>
        </p:sp>
        <p:sp>
          <p:nvSpPr>
            <p:cNvPr id="57360" name="Text Box 43"/>
            <p:cNvSpPr txBox="1">
              <a:spLocks noChangeArrowheads="1"/>
            </p:cNvSpPr>
            <p:nvPr/>
          </p:nvSpPr>
          <p:spPr bwMode="auto">
            <a:xfrm>
              <a:off x="2057400" y="2886075"/>
              <a:ext cx="3221038" cy="466725"/>
            </a:xfrm>
            <a:prstGeom prst="rect">
              <a:avLst/>
            </a:prstGeom>
            <a:solidFill>
              <a:srgbClr val="808080"/>
            </a:solidFill>
            <a:ln w="9525">
              <a:solidFill>
                <a:srgbClr val="808080"/>
              </a:solidFill>
              <a:miter lim="800000"/>
              <a:headEnd/>
              <a:tailEnd/>
            </a:ln>
          </p:spPr>
          <p:txBody>
            <a:bodyPr wrap="none" lIns="92075" tIns="46038" rIns="92075" bIns="46038">
              <a:spAutoFit/>
            </a:bodyP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chemeClr val="bg1"/>
                  </a:solidFill>
                  <a:latin typeface="Arial Narrow" panose="020B0606020202030204" pitchFamily="34" charset="0"/>
                </a:rPr>
                <a:t>Continuous Improvement</a:t>
              </a:r>
            </a:p>
          </p:txBody>
        </p:sp>
        <p:sp>
          <p:nvSpPr>
            <p:cNvPr id="57361" name="Rectangle 44"/>
            <p:cNvSpPr>
              <a:spLocks noChangeArrowheads="1"/>
            </p:cNvSpPr>
            <p:nvPr/>
          </p:nvSpPr>
          <p:spPr bwMode="auto">
            <a:xfrm>
              <a:off x="6858000" y="5105400"/>
              <a:ext cx="1219200" cy="381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latin typeface="Calibri" panose="020F0502020204030204" pitchFamily="34" charset="0"/>
              </a:endParaRPr>
            </a:p>
          </p:txBody>
        </p:sp>
        <p:sp>
          <p:nvSpPr>
            <p:cNvPr id="57362" name="Rectangle 45"/>
            <p:cNvSpPr>
              <a:spLocks noChangeArrowheads="1"/>
            </p:cNvSpPr>
            <p:nvPr/>
          </p:nvSpPr>
          <p:spPr bwMode="auto">
            <a:xfrm>
              <a:off x="6858000" y="4724400"/>
              <a:ext cx="990600" cy="381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latin typeface="Calibri" panose="020F0502020204030204" pitchFamily="34" charset="0"/>
              </a:endParaRPr>
            </a:p>
          </p:txBody>
        </p:sp>
        <p:sp>
          <p:nvSpPr>
            <p:cNvPr id="57363" name="Rectangle 46"/>
            <p:cNvSpPr>
              <a:spLocks noChangeArrowheads="1"/>
            </p:cNvSpPr>
            <p:nvPr/>
          </p:nvSpPr>
          <p:spPr bwMode="auto">
            <a:xfrm>
              <a:off x="6858000" y="4191000"/>
              <a:ext cx="762000" cy="533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latin typeface="Calibri" panose="020F0502020204030204" pitchFamily="34" charset="0"/>
              </a:endParaRPr>
            </a:p>
          </p:txBody>
        </p:sp>
        <p:sp>
          <p:nvSpPr>
            <p:cNvPr id="57364" name="Text Box 47"/>
            <p:cNvSpPr txBox="1">
              <a:spLocks noChangeArrowheads="1"/>
            </p:cNvSpPr>
            <p:nvPr/>
          </p:nvSpPr>
          <p:spPr bwMode="auto">
            <a:xfrm>
              <a:off x="6858000" y="4268788"/>
              <a:ext cx="114300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46038" rIns="92075" bIns="0">
              <a:spAutoFit/>
            </a:bodyP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85000"/>
                </a:lnSpc>
                <a:spcBef>
                  <a:spcPct val="0"/>
                </a:spcBef>
                <a:spcAft>
                  <a:spcPts val="1200"/>
                </a:spcAft>
                <a:buClrTx/>
                <a:buFontTx/>
                <a:buNone/>
              </a:pPr>
              <a:r>
                <a:rPr lang="en-US" altLang="en-US" sz="2200" b="1">
                  <a:solidFill>
                    <a:schemeClr val="bg1"/>
                  </a:solidFill>
                  <a:latin typeface="Arial Narrow" panose="020B0606020202030204" pitchFamily="34" charset="0"/>
                </a:rPr>
                <a:t>Value</a:t>
              </a:r>
            </a:p>
            <a:p>
              <a:pPr eaLnBrk="1" hangingPunct="1">
                <a:lnSpc>
                  <a:spcPct val="85000"/>
                </a:lnSpc>
                <a:spcBef>
                  <a:spcPct val="0"/>
                </a:spcBef>
                <a:spcAft>
                  <a:spcPts val="1200"/>
                </a:spcAft>
                <a:buClrTx/>
                <a:buFontTx/>
                <a:buNone/>
              </a:pPr>
              <a:r>
                <a:rPr lang="en-US" altLang="en-US" sz="2200" b="1">
                  <a:solidFill>
                    <a:schemeClr val="bg1"/>
                  </a:solidFill>
                  <a:latin typeface="Arial Narrow" panose="020B0606020202030204" pitchFamily="34" charset="0"/>
                </a:rPr>
                <a:t>Stream</a:t>
              </a:r>
            </a:p>
            <a:p>
              <a:pPr eaLnBrk="1" hangingPunct="1">
                <a:lnSpc>
                  <a:spcPct val="85000"/>
                </a:lnSpc>
                <a:spcBef>
                  <a:spcPct val="0"/>
                </a:spcBef>
                <a:spcAft>
                  <a:spcPts val="1200"/>
                </a:spcAft>
                <a:buClrTx/>
                <a:buFontTx/>
                <a:buNone/>
              </a:pPr>
              <a:r>
                <a:rPr lang="en-US" altLang="en-US" sz="2200" b="1">
                  <a:solidFill>
                    <a:schemeClr val="bg1"/>
                  </a:solidFill>
                  <a:latin typeface="Arial Narrow" panose="020B0606020202030204" pitchFamily="34" charset="0"/>
                </a:rPr>
                <a:t>Mapping</a:t>
              </a:r>
            </a:p>
          </p:txBody>
        </p:sp>
      </p:grpSp>
    </p:spTree>
    <p:extLst>
      <p:ext uri="{BB962C8B-B14F-4D97-AF65-F5344CB8AC3E}">
        <p14:creationId xmlns:p14="http://schemas.microsoft.com/office/powerpoint/2010/main" val="18125567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Questions?</a:t>
            </a:r>
            <a:endParaRPr lang="en-US" sz="6600" dirty="0"/>
          </a:p>
        </p:txBody>
      </p:sp>
      <p:sp>
        <p:nvSpPr>
          <p:cNvPr id="3" name="Subtitle 2"/>
          <p:cNvSpPr>
            <a:spLocks noGrp="1"/>
          </p:cNvSpPr>
          <p:nvPr>
            <p:ph type="subTitle" idx="1"/>
          </p:nvPr>
        </p:nvSpPr>
        <p:spPr/>
        <p:txBody>
          <a:bodyPr/>
          <a:lstStyle/>
          <a:p>
            <a:r>
              <a:rPr lang="en-US" dirty="0" smtClean="0"/>
              <a:t>Presenter: Melissa Wendell</a:t>
            </a:r>
          </a:p>
          <a:p>
            <a:r>
              <a:rPr lang="en-US" dirty="0" smtClean="0"/>
              <a:t>Session Name: Lean Manufacturing</a:t>
            </a:r>
          </a:p>
          <a:p>
            <a:r>
              <a:rPr lang="en-US" dirty="0" smtClean="0"/>
              <a:t>E-mail</a:t>
            </a:r>
            <a:r>
              <a:rPr lang="en-US" smtClean="0"/>
              <a:t>: mwendell@tempeunion.org</a:t>
            </a:r>
            <a:endParaRPr lang="en-US" dirty="0"/>
          </a:p>
        </p:txBody>
      </p:sp>
    </p:spTree>
    <p:extLst>
      <p:ext uri="{BB962C8B-B14F-4D97-AF65-F5344CB8AC3E}">
        <p14:creationId xmlns:p14="http://schemas.microsoft.com/office/powerpoint/2010/main" val="1498946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4"/>
          <p:cNvSpPr txBox="1">
            <a:spLocks noGrp="1" noChangeArrowheads="1"/>
          </p:cNvSpPr>
          <p:nvPr/>
        </p:nvSpPr>
        <p:spPr bwMode="auto">
          <a:xfrm rot="-5400000">
            <a:off x="7742238" y="1646237"/>
            <a:ext cx="2438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p>
            <a:pPr fontAlgn="auto">
              <a:spcBef>
                <a:spcPts val="0"/>
              </a:spcBef>
              <a:spcAft>
                <a:spcPts val="0"/>
              </a:spcAft>
              <a:defRPr/>
            </a:pPr>
            <a:endParaRPr lang="en-US">
              <a:solidFill>
                <a:prstClr val="black"/>
              </a:solidFill>
              <a:latin typeface="+mn-lt"/>
              <a:cs typeface="+mn-cs"/>
            </a:endParaRPr>
          </a:p>
        </p:txBody>
      </p:sp>
      <p:pic>
        <p:nvPicPr>
          <p:cNvPr id="58371" name="Picture 3" descr="360vu_LEAN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2667000"/>
            <a:ext cx="594360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Line 4"/>
          <p:cNvSpPr>
            <a:spLocks noChangeShapeType="1"/>
          </p:cNvSpPr>
          <p:nvPr/>
        </p:nvSpPr>
        <p:spPr bwMode="auto">
          <a:xfrm>
            <a:off x="0" y="2819400"/>
            <a:ext cx="4572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3" name="Line 5"/>
          <p:cNvSpPr>
            <a:spLocks noChangeShapeType="1"/>
          </p:cNvSpPr>
          <p:nvPr/>
        </p:nvSpPr>
        <p:spPr bwMode="auto">
          <a:xfrm flipH="1">
            <a:off x="4572000" y="2819400"/>
            <a:ext cx="0" cy="1524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159" name="Rectangle 7"/>
          <p:cNvSpPr>
            <a:spLocks noChangeArrowheads="1"/>
          </p:cNvSpPr>
          <p:nvPr/>
        </p:nvSpPr>
        <p:spPr bwMode="auto">
          <a:xfrm>
            <a:off x="304800" y="2667000"/>
            <a:ext cx="39624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3200" b="1" dirty="0">
                <a:solidFill>
                  <a:srgbClr val="FF0000"/>
                </a:solidFill>
                <a:effectLst>
                  <a:outerShdw blurRad="38100" dist="38100" dir="2700000" algn="tl">
                    <a:srgbClr val="C0C0C0"/>
                  </a:outerShdw>
                </a:effectLst>
                <a:latin typeface="Arial Narrow" pitchFamily="34" charset="0"/>
                <a:cs typeface="Arial" charset="0"/>
              </a:rPr>
              <a:t/>
            </a:r>
            <a:br>
              <a:rPr lang="en-US" altLang="en-US" sz="3200" b="1" dirty="0">
                <a:solidFill>
                  <a:srgbClr val="FF0000"/>
                </a:solidFill>
                <a:effectLst>
                  <a:outerShdw blurRad="38100" dist="38100" dir="2700000" algn="tl">
                    <a:srgbClr val="C0C0C0"/>
                  </a:outerShdw>
                </a:effectLst>
                <a:latin typeface="Arial Narrow" pitchFamily="34" charset="0"/>
                <a:cs typeface="Arial" charset="0"/>
              </a:rPr>
            </a:br>
            <a:r>
              <a:rPr lang="en-US" altLang="en-US" sz="3600" b="1" dirty="0">
                <a:solidFill>
                  <a:srgbClr val="FF0000"/>
                </a:solidFill>
                <a:effectLst>
                  <a:outerShdw blurRad="38100" dist="38100" dir="2700000" algn="tl">
                    <a:srgbClr val="C0C0C0"/>
                  </a:outerShdw>
                </a:effectLst>
                <a:latin typeface="Arial Narrow" pitchFamily="34" charset="0"/>
                <a:cs typeface="Arial" charset="0"/>
              </a:rPr>
              <a:t>Thank You.</a:t>
            </a:r>
            <a:br>
              <a:rPr lang="en-US" altLang="en-US" sz="3600" b="1" dirty="0">
                <a:solidFill>
                  <a:srgbClr val="FF0000"/>
                </a:solidFill>
                <a:effectLst>
                  <a:outerShdw blurRad="38100" dist="38100" dir="2700000" algn="tl">
                    <a:srgbClr val="C0C0C0"/>
                  </a:outerShdw>
                </a:effectLst>
                <a:latin typeface="Arial Narrow" pitchFamily="34" charset="0"/>
                <a:cs typeface="Arial" charset="0"/>
              </a:rPr>
            </a:br>
            <a:r>
              <a:rPr lang="en-US" altLang="en-US" b="1" dirty="0">
                <a:solidFill>
                  <a:srgbClr val="FF0000"/>
                </a:solidFill>
                <a:effectLst>
                  <a:outerShdw blurRad="38100" dist="38100" dir="2700000" algn="tl">
                    <a:srgbClr val="C0C0C0"/>
                  </a:outerShdw>
                </a:effectLst>
                <a:cs typeface="Arial" charset="0"/>
              </a:rPr>
              <a:t/>
            </a:r>
            <a:br>
              <a:rPr lang="en-US" altLang="en-US" b="1" dirty="0">
                <a:solidFill>
                  <a:srgbClr val="FF0000"/>
                </a:solidFill>
                <a:effectLst>
                  <a:outerShdw blurRad="38100" dist="38100" dir="2700000" algn="tl">
                    <a:srgbClr val="C0C0C0"/>
                  </a:outerShdw>
                </a:effectLst>
                <a:cs typeface="Arial" charset="0"/>
              </a:rPr>
            </a:br>
            <a:endParaRPr lang="en-US" altLang="en-US" sz="2800" b="1" dirty="0">
              <a:effectLst>
                <a:outerShdw blurRad="38100" dist="38100" dir="2700000" algn="tl">
                  <a:srgbClr val="C0C0C0"/>
                </a:outerShdw>
              </a:effectLst>
              <a:cs typeface="Arial" charset="0"/>
            </a:endParaRPr>
          </a:p>
        </p:txBody>
      </p:sp>
    </p:spTree>
    <p:extLst>
      <p:ext uri="{BB962C8B-B14F-4D97-AF65-F5344CB8AC3E}">
        <p14:creationId xmlns:p14="http://schemas.microsoft.com/office/powerpoint/2010/main" val="38573266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4" name="Picture 6" descr="http://prodimage.images-bn.com/pimages/0673419229913_p4_v5_s550x4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3581400" cy="3867150"/>
          </a:xfrm>
          <a:prstGeom prst="rect">
            <a:avLst/>
          </a:prstGeom>
          <a:noFill/>
          <a:extLst>
            <a:ext uri="{909E8E84-426E-40DD-AFC4-6F175D3DCCD1}">
              <a14:hiddenFill xmlns:a14="http://schemas.microsoft.com/office/drawing/2010/main">
                <a:solidFill>
                  <a:srgbClr val="FFFFFF"/>
                </a:solidFill>
              </a14:hiddenFill>
            </a:ext>
          </a:extLst>
        </p:spPr>
      </p:pic>
      <p:sp>
        <p:nvSpPr>
          <p:cNvPr id="308226" name="Rectangle 2"/>
          <p:cNvSpPr>
            <a:spLocks noGrp="1" noChangeArrowheads="1"/>
          </p:cNvSpPr>
          <p:nvPr>
            <p:ph type="title" idx="4294967295"/>
          </p:nvPr>
        </p:nvSpPr>
        <p:spPr bwMode="auto">
          <a:xfrm>
            <a:off x="1066800" y="112618"/>
            <a:ext cx="7620000" cy="8461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t>Round 1:  ENGR CATAMARAN</a:t>
            </a:r>
          </a:p>
        </p:txBody>
      </p:sp>
      <p:sp>
        <p:nvSpPr>
          <p:cNvPr id="7171" name="Rectangle 3"/>
          <p:cNvSpPr>
            <a:spLocks noGrp="1"/>
          </p:cNvSpPr>
          <p:nvPr>
            <p:ph type="body" idx="4294967295"/>
          </p:nvPr>
        </p:nvSpPr>
        <p:spPr>
          <a:xfrm>
            <a:off x="457200" y="1524000"/>
            <a:ext cx="7620000" cy="4191000"/>
          </a:xfrm>
        </p:spPr>
        <p:txBody>
          <a:bodyPr/>
          <a:lstStyle/>
          <a:p>
            <a:r>
              <a:rPr lang="en-US" altLang="en-US" sz="2000" b="1" dirty="0" smtClean="0"/>
              <a:t>Welcome – Team Introductions and Company Names</a:t>
            </a:r>
          </a:p>
          <a:p>
            <a:r>
              <a:rPr lang="en-US" altLang="en-US" sz="2000" b="1" dirty="0" smtClean="0"/>
              <a:t>Departments </a:t>
            </a:r>
          </a:p>
          <a:p>
            <a:pPr lvl="1"/>
            <a:r>
              <a:rPr lang="en-US" altLang="en-US" sz="1800" dirty="0" smtClean="0"/>
              <a:t>Hull Assembly (2)</a:t>
            </a:r>
          </a:p>
          <a:p>
            <a:pPr lvl="1"/>
            <a:r>
              <a:rPr lang="en-US" altLang="en-US" sz="1800" dirty="0" smtClean="0"/>
              <a:t>Rudder and Sail Joint Assembly (</a:t>
            </a:r>
            <a:r>
              <a:rPr lang="en-US" altLang="en-US" sz="1800" dirty="0"/>
              <a:t>2</a:t>
            </a:r>
            <a:r>
              <a:rPr lang="en-US" altLang="en-US" sz="1800" dirty="0" smtClean="0"/>
              <a:t>)</a:t>
            </a:r>
          </a:p>
          <a:p>
            <a:pPr lvl="1"/>
            <a:r>
              <a:rPr lang="en-US" altLang="en-US" sz="1800" dirty="0" smtClean="0"/>
              <a:t>Sail Assembly (1) </a:t>
            </a:r>
          </a:p>
          <a:p>
            <a:pPr lvl="1"/>
            <a:r>
              <a:rPr lang="en-US" altLang="en-US" sz="1800" dirty="0" smtClean="0"/>
              <a:t>Final Assembly (1)</a:t>
            </a:r>
          </a:p>
          <a:p>
            <a:pPr lvl="1"/>
            <a:r>
              <a:rPr lang="en-US" altLang="en-US" sz="1800" dirty="0" smtClean="0"/>
              <a:t>Quality Control (1)</a:t>
            </a:r>
          </a:p>
          <a:p>
            <a:r>
              <a:rPr lang="en-US" altLang="en-US" sz="2000" b="1" dirty="0" smtClean="0"/>
              <a:t>Goals</a:t>
            </a:r>
          </a:p>
          <a:p>
            <a:pPr lvl="2"/>
            <a:r>
              <a:rPr lang="en-US" altLang="en-US" sz="1600" dirty="0" smtClean="0"/>
              <a:t>3 Catamarans in 9 minutes </a:t>
            </a:r>
          </a:p>
          <a:p>
            <a:pPr lvl="2"/>
            <a:r>
              <a:rPr lang="en-US" altLang="en-US" sz="1600" dirty="0" smtClean="0"/>
              <a:t>100 % Quality </a:t>
            </a:r>
            <a:endParaRPr lang="en-US" altLang="en-US" sz="1800" dirty="0" smtClean="0"/>
          </a:p>
          <a:p>
            <a:r>
              <a:rPr lang="en-US" altLang="en-US" sz="2000" b="1" dirty="0" smtClean="0"/>
              <a:t>Discussion</a:t>
            </a:r>
          </a:p>
          <a:p>
            <a:endParaRPr lang="en-US" altLang="en-US" sz="2000" b="1" dirty="0"/>
          </a:p>
          <a:p>
            <a:pPr marL="0" indent="0">
              <a:buNone/>
            </a:pPr>
            <a:r>
              <a:rPr lang="en-US" altLang="en-US" sz="1600" b="1" dirty="0" smtClean="0">
                <a:solidFill>
                  <a:srgbClr val="C00000"/>
                </a:solidFill>
              </a:rPr>
              <a:t>(#) Recommended students per group.</a:t>
            </a:r>
          </a:p>
        </p:txBody>
      </p:sp>
    </p:spTree>
    <p:extLst>
      <p:ext uri="{BB962C8B-B14F-4D97-AF65-F5344CB8AC3E}">
        <p14:creationId xmlns:p14="http://schemas.microsoft.com/office/powerpoint/2010/main" val="213308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7171">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7171">
                                            <p:txEl>
                                              <p:pRg st="6" end="6"/>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7171">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71">
                                            <p:txEl>
                                              <p:pRg st="7" end="7"/>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7171">
                                            <p:txEl>
                                              <p:pRg st="8" end="8"/>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5" name="Rectangle 7"/>
          <p:cNvSpPr>
            <a:spLocks noGrp="1" noChangeArrowheads="1"/>
          </p:cNvSpPr>
          <p:nvPr>
            <p:ph type="title" idx="4294967295"/>
          </p:nvPr>
        </p:nvSpPr>
        <p:spPr/>
        <p:txBody>
          <a:bodyPr/>
          <a:lstStyle/>
          <a:p>
            <a:pPr eaLnBrk="1" hangingPunct="1">
              <a:defRPr/>
            </a:pPr>
            <a:r>
              <a:rPr lang="en-US" altLang="en-US" smtClean="0"/>
              <a:t>Lean</a:t>
            </a:r>
          </a:p>
        </p:txBody>
      </p:sp>
      <p:sp>
        <p:nvSpPr>
          <p:cNvPr id="8195" name="Rectangle 3"/>
          <p:cNvSpPr txBox="1">
            <a:spLocks noChangeArrowheads="1"/>
          </p:cNvSpPr>
          <p:nvPr/>
        </p:nvSpPr>
        <p:spPr bwMode="auto">
          <a:xfrm>
            <a:off x="533400" y="1447800"/>
            <a:ext cx="75438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bIns="0">
            <a:spAutoFit/>
          </a:bodyPr>
          <a:lstStyle>
            <a:lvl1pPr eaLnBrk="0" hangingPunct="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969696"/>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80808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F5F5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ts val="3800"/>
              </a:lnSpc>
              <a:spcBef>
                <a:spcPct val="0"/>
              </a:spcBef>
              <a:spcAft>
                <a:spcPts val="1200"/>
              </a:spcAft>
              <a:buFontTx/>
              <a:buNone/>
            </a:pPr>
            <a:r>
              <a:rPr lang="en-US" altLang="en-US" sz="2600"/>
              <a:t>“A systematic approach to </a:t>
            </a:r>
            <a:r>
              <a:rPr lang="en-US" altLang="en-US" sz="2600" b="1">
                <a:solidFill>
                  <a:srgbClr val="0070C0"/>
                </a:solidFill>
              </a:rPr>
              <a:t>identifying and eliminating waste</a:t>
            </a:r>
            <a:r>
              <a:rPr lang="en-US" altLang="en-US" sz="2600">
                <a:solidFill>
                  <a:srgbClr val="C00000"/>
                </a:solidFill>
              </a:rPr>
              <a:t> </a:t>
            </a:r>
            <a:r>
              <a:rPr lang="en-US" altLang="en-US" sz="2600"/>
              <a:t>(non value-added activities) through </a:t>
            </a:r>
            <a:r>
              <a:rPr lang="en-US" altLang="en-US" sz="2600" b="1">
                <a:solidFill>
                  <a:srgbClr val="0070C0"/>
                </a:solidFill>
              </a:rPr>
              <a:t>continuous improvements </a:t>
            </a:r>
            <a:r>
              <a:rPr lang="en-US" altLang="en-US" sz="2600"/>
              <a:t>by </a:t>
            </a:r>
            <a:r>
              <a:rPr lang="en-US" altLang="en-US" sz="2600" b="1">
                <a:solidFill>
                  <a:srgbClr val="0070C0"/>
                </a:solidFill>
              </a:rPr>
              <a:t>flowing</a:t>
            </a:r>
            <a:r>
              <a:rPr lang="en-US" altLang="en-US" sz="2600"/>
              <a:t> the product at the </a:t>
            </a:r>
            <a:r>
              <a:rPr lang="en-US" altLang="en-US" sz="2600" b="1">
                <a:solidFill>
                  <a:srgbClr val="0070C0"/>
                </a:solidFill>
              </a:rPr>
              <a:t>pull</a:t>
            </a:r>
            <a:r>
              <a:rPr lang="en-US" altLang="en-US" sz="2600"/>
              <a:t> of the customer in pursuit of </a:t>
            </a:r>
            <a:r>
              <a:rPr lang="en-US" altLang="en-US" sz="2600" b="1">
                <a:solidFill>
                  <a:srgbClr val="0070C0"/>
                </a:solidFill>
              </a:rPr>
              <a:t>perfect</a:t>
            </a:r>
            <a:r>
              <a:rPr lang="en-US" altLang="en-US" sz="2600"/>
              <a:t>.”</a:t>
            </a:r>
          </a:p>
          <a:p>
            <a:pPr eaLnBrk="1" hangingPunct="1">
              <a:lnSpc>
                <a:spcPts val="3800"/>
              </a:lnSpc>
              <a:spcBef>
                <a:spcPct val="0"/>
              </a:spcBef>
              <a:spcAft>
                <a:spcPts val="1200"/>
              </a:spcAft>
              <a:buFontTx/>
              <a:buNone/>
            </a:pPr>
            <a:r>
              <a:rPr lang="en-US" altLang="en-US" sz="2600" b="1">
                <a:solidFill>
                  <a:srgbClr val="FF0000"/>
                </a:solidFill>
              </a:rPr>
              <a:t>In Other Words:</a:t>
            </a:r>
          </a:p>
          <a:p>
            <a:pPr eaLnBrk="1" hangingPunct="1">
              <a:lnSpc>
                <a:spcPct val="90000"/>
              </a:lnSpc>
              <a:buClrTx/>
              <a:buFontTx/>
              <a:buNone/>
            </a:pPr>
            <a:r>
              <a:rPr lang="en-US" altLang="en-US" sz="2400" i="1"/>
              <a:t>Give the customer what they want, when they want it and don’t waste anything.</a:t>
            </a:r>
          </a:p>
          <a:p>
            <a:pPr eaLnBrk="1" hangingPunct="1">
              <a:lnSpc>
                <a:spcPts val="3800"/>
              </a:lnSpc>
              <a:spcBef>
                <a:spcPct val="0"/>
              </a:spcBef>
              <a:buFontTx/>
              <a:buNone/>
            </a:pPr>
            <a:endParaRPr lang="en-US" altLang="en-US" sz="2400" i="1">
              <a:solidFill>
                <a:schemeClr val="tx2"/>
              </a:solidFill>
            </a:endParaRPr>
          </a:p>
          <a:p>
            <a:pPr eaLnBrk="1" hangingPunct="1">
              <a:lnSpc>
                <a:spcPts val="3800"/>
              </a:lnSpc>
              <a:spcBef>
                <a:spcPct val="0"/>
              </a:spcBef>
              <a:buFontTx/>
              <a:buNone/>
            </a:pPr>
            <a:endParaRPr lang="en-US" altLang="en-US" sz="2600">
              <a:solidFill>
                <a:schemeClr val="tx2"/>
              </a:solidFill>
            </a:endParaRPr>
          </a:p>
        </p:txBody>
      </p:sp>
    </p:spTree>
    <p:extLst>
      <p:ext uri="{BB962C8B-B14F-4D97-AF65-F5344CB8AC3E}">
        <p14:creationId xmlns:p14="http://schemas.microsoft.com/office/powerpoint/2010/main" val="1567343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76317" y="177801"/>
            <a:ext cx="7267433" cy="800100"/>
          </a:xfrm>
        </p:spPr>
        <p:txBody>
          <a:bodyPr/>
          <a:lstStyle/>
          <a:p>
            <a:r>
              <a:rPr lang="en-US" dirty="0" smtClean="0">
                <a:solidFill>
                  <a:schemeClr val="accent2"/>
                </a:solidFill>
              </a:rPr>
              <a:t>Principles for Lean Manufacturing</a:t>
            </a:r>
            <a:endParaRPr lang="en-US" dirty="0">
              <a:solidFill>
                <a:schemeClr val="accent2"/>
              </a:solidFill>
            </a:endParaRPr>
          </a:p>
        </p:txBody>
      </p:sp>
      <p:pic>
        <p:nvPicPr>
          <p:cNvPr id="152578" name="Picture 2" descr="Lean Princi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17" y="1522862"/>
            <a:ext cx="5633039" cy="47816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581879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42" name="Rectangle 6"/>
          <p:cNvSpPr>
            <a:spLocks noGrp="1" noChangeArrowheads="1"/>
          </p:cNvSpPr>
          <p:nvPr>
            <p:ph type="title" idx="4294967295"/>
          </p:nvPr>
        </p:nvSpPr>
        <p:spPr>
          <a:xfrm>
            <a:off x="1600200" y="0"/>
            <a:ext cx="7239000" cy="1143000"/>
          </a:xfrm>
        </p:spPr>
        <p:txBody>
          <a:bodyPr/>
          <a:lstStyle/>
          <a:p>
            <a:pPr eaLnBrk="1" hangingPunct="1">
              <a:defRPr/>
            </a:pPr>
            <a:r>
              <a:rPr lang="en-US" altLang="en-US" dirty="0" smtClean="0"/>
              <a:t>Identify Value</a:t>
            </a:r>
          </a:p>
        </p:txBody>
      </p:sp>
      <p:sp>
        <p:nvSpPr>
          <p:cNvPr id="32773" name="Rectangle 1027"/>
          <p:cNvSpPr>
            <a:spLocks noChangeArrowheads="1"/>
          </p:cNvSpPr>
          <p:nvPr/>
        </p:nvSpPr>
        <p:spPr bwMode="auto">
          <a:xfrm>
            <a:off x="609600" y="2347414"/>
            <a:ext cx="8229600" cy="4343400"/>
          </a:xfrm>
          <a:prstGeom prst="rect">
            <a:avLst/>
          </a:prstGeom>
          <a:noFill/>
          <a:ln>
            <a:noFill/>
          </a:ln>
          <a:extLst/>
        </p:spPr>
        <p:txBody>
          <a:bodyPr lIns="0" tIns="0" rIns="0" bIns="0"/>
          <a:lstStyle/>
          <a:p>
            <a:pPr marL="514350" indent="-514350">
              <a:buSzPct val="70000"/>
              <a:buFont typeface="Wingdings 2" pitchFamily="18" charset="2"/>
              <a:buAutoNum type="arabicParenR"/>
              <a:tabLst>
                <a:tab pos="374650" algn="l"/>
              </a:tabLst>
              <a:defRPr/>
            </a:pPr>
            <a:r>
              <a:rPr lang="en-US" sz="2600" dirty="0">
                <a:latin typeface="Arial" charset="0"/>
                <a:cs typeface="Arial" charset="0"/>
              </a:rPr>
              <a:t>Any activity that changes the form or function of the product. </a:t>
            </a:r>
          </a:p>
          <a:p>
            <a:pPr marL="971550" lvl="1" indent="-514350">
              <a:buSzPct val="70000"/>
              <a:buFont typeface="Wingdings" panose="05000000000000000000" pitchFamily="2" charset="2"/>
              <a:buChar char="Ø"/>
              <a:tabLst>
                <a:tab pos="374650" algn="l"/>
              </a:tabLst>
              <a:defRPr/>
            </a:pPr>
            <a:r>
              <a:rPr lang="en-US" sz="2600" i="1" dirty="0">
                <a:solidFill>
                  <a:schemeClr val="accent6">
                    <a:lumMod val="50000"/>
                  </a:schemeClr>
                </a:solidFill>
                <a:latin typeface="Arial" charset="0"/>
                <a:cs typeface="Arial" charset="0"/>
              </a:rPr>
              <a:t>Ex – Machining, Fab, Assembly, Molding</a:t>
            </a:r>
          </a:p>
          <a:p>
            <a:pPr marL="1428750" lvl="2" indent="-514350">
              <a:buSzPct val="70000"/>
              <a:buFont typeface="Wingdings 2" pitchFamily="18" charset="2"/>
              <a:buAutoNum type="arabicParenR"/>
              <a:tabLst>
                <a:tab pos="374650" algn="l"/>
              </a:tabLst>
              <a:defRPr/>
            </a:pPr>
            <a:endParaRPr lang="en-US" sz="2600" dirty="0">
              <a:latin typeface="Arial" charset="0"/>
              <a:cs typeface="Arial" charset="0"/>
            </a:endParaRPr>
          </a:p>
          <a:p>
            <a:pPr marL="514350" indent="-514350">
              <a:buSzPct val="70000"/>
              <a:buFont typeface="Wingdings 2" pitchFamily="18" charset="2"/>
              <a:buAutoNum type="arabicParenR"/>
              <a:tabLst>
                <a:tab pos="374650" algn="l"/>
              </a:tabLst>
              <a:defRPr/>
            </a:pPr>
            <a:r>
              <a:rPr lang="en-US" sz="2600" dirty="0">
                <a:latin typeface="Arial" charset="0"/>
                <a:cs typeface="Arial" charset="0"/>
              </a:rPr>
              <a:t>Done right the first time. (Quality &amp; Delivery) </a:t>
            </a:r>
          </a:p>
          <a:p>
            <a:pPr marL="514350" indent="-514350">
              <a:buSzPct val="70000"/>
              <a:buFont typeface="Wingdings 2" pitchFamily="18" charset="2"/>
              <a:buAutoNum type="arabicParenR"/>
              <a:tabLst>
                <a:tab pos="374650" algn="l"/>
              </a:tabLst>
              <a:defRPr/>
            </a:pPr>
            <a:endParaRPr lang="en-US" sz="2600" dirty="0">
              <a:latin typeface="Arial" charset="0"/>
              <a:cs typeface="Arial" charset="0"/>
            </a:endParaRPr>
          </a:p>
          <a:p>
            <a:pPr marL="514350" indent="-514350">
              <a:buSzPct val="70000"/>
              <a:buFont typeface="Wingdings 2" pitchFamily="18" charset="2"/>
              <a:buAutoNum type="arabicParenR"/>
              <a:tabLst>
                <a:tab pos="374650" algn="l"/>
              </a:tabLst>
              <a:defRPr/>
            </a:pPr>
            <a:endParaRPr lang="en-US" sz="2600" dirty="0">
              <a:latin typeface="Arial" charset="0"/>
              <a:cs typeface="Arial" charset="0"/>
            </a:endParaRPr>
          </a:p>
          <a:p>
            <a:pPr marL="514350" indent="-514350">
              <a:buSzPct val="70000"/>
              <a:buFont typeface="Wingdings 2" pitchFamily="18" charset="2"/>
              <a:buAutoNum type="arabicParenR"/>
              <a:tabLst>
                <a:tab pos="374650" algn="l"/>
              </a:tabLst>
              <a:defRPr/>
            </a:pPr>
            <a:r>
              <a:rPr lang="en-US" sz="2600" dirty="0">
                <a:latin typeface="Arial" charset="0"/>
                <a:cs typeface="Arial" charset="0"/>
              </a:rPr>
              <a:t>Activities the customer is willing to pay for. </a:t>
            </a:r>
          </a:p>
          <a:p>
            <a:pPr>
              <a:buClr>
                <a:srgbClr val="00B65F"/>
              </a:buClr>
              <a:buSzPct val="70000"/>
              <a:tabLst>
                <a:tab pos="374650" algn="l"/>
              </a:tabLst>
              <a:defRPr/>
            </a:pPr>
            <a:endParaRPr lang="en-US" sz="2600" dirty="0">
              <a:latin typeface="Arial" charset="0"/>
              <a:cs typeface="Arial" charset="0"/>
            </a:endParaRPr>
          </a:p>
        </p:txBody>
      </p:sp>
      <p:sp>
        <p:nvSpPr>
          <p:cNvPr id="6" name="TextBox 5"/>
          <p:cNvSpPr txBox="1"/>
          <p:nvPr/>
        </p:nvSpPr>
        <p:spPr>
          <a:xfrm>
            <a:off x="609600" y="1452819"/>
            <a:ext cx="6842078" cy="584775"/>
          </a:xfrm>
          <a:prstGeom prst="rect">
            <a:avLst/>
          </a:prstGeom>
          <a:noFill/>
        </p:spPr>
        <p:txBody>
          <a:bodyPr wrap="square" rtlCol="0">
            <a:spAutoFit/>
          </a:bodyPr>
          <a:lstStyle/>
          <a:p>
            <a:r>
              <a:rPr lang="en-US" altLang="en-US" sz="3200" b="1" dirty="0">
                <a:solidFill>
                  <a:schemeClr val="accent2"/>
                </a:solidFill>
              </a:rPr>
              <a:t>Value-Added (5%)</a:t>
            </a:r>
            <a:endParaRPr lang="en-US" sz="3200" b="1" dirty="0">
              <a:solidFill>
                <a:schemeClr val="accent2"/>
              </a:solidFill>
            </a:endParaRPr>
          </a:p>
        </p:txBody>
      </p:sp>
    </p:spTree>
    <p:extLst>
      <p:ext uri="{BB962C8B-B14F-4D97-AF65-F5344CB8AC3E}">
        <p14:creationId xmlns:p14="http://schemas.microsoft.com/office/powerpoint/2010/main" val="3097382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42" name="Rectangle 6"/>
          <p:cNvSpPr>
            <a:spLocks noGrp="1" noChangeArrowheads="1"/>
          </p:cNvSpPr>
          <p:nvPr>
            <p:ph type="title" idx="4294967295"/>
          </p:nvPr>
        </p:nvSpPr>
        <p:spPr>
          <a:xfrm>
            <a:off x="1600200" y="0"/>
            <a:ext cx="7239000" cy="1143000"/>
          </a:xfrm>
        </p:spPr>
        <p:txBody>
          <a:bodyPr/>
          <a:lstStyle/>
          <a:p>
            <a:pPr eaLnBrk="1" hangingPunct="1">
              <a:defRPr/>
            </a:pPr>
            <a:r>
              <a:rPr lang="en-US" altLang="en-US" dirty="0" smtClean="0"/>
              <a:t>Identify Value</a:t>
            </a:r>
          </a:p>
        </p:txBody>
      </p:sp>
      <p:sp>
        <p:nvSpPr>
          <p:cNvPr id="32773" name="Rectangle 1027"/>
          <p:cNvSpPr>
            <a:spLocks noChangeArrowheads="1"/>
          </p:cNvSpPr>
          <p:nvPr/>
        </p:nvSpPr>
        <p:spPr bwMode="auto">
          <a:xfrm>
            <a:off x="609600" y="2347414"/>
            <a:ext cx="8229600" cy="4343400"/>
          </a:xfrm>
          <a:prstGeom prst="rect">
            <a:avLst/>
          </a:prstGeom>
          <a:noFill/>
          <a:ln>
            <a:noFill/>
          </a:ln>
          <a:extLst/>
        </p:spPr>
        <p:txBody>
          <a:bodyPr lIns="0" tIns="0" rIns="0" bIns="0"/>
          <a:lstStyle/>
          <a:p>
            <a:pPr marL="514350" indent="-514350">
              <a:buSzPct val="70000"/>
              <a:buFont typeface="+mj-lt"/>
              <a:buAutoNum type="arabicParenR"/>
              <a:tabLst>
                <a:tab pos="374650" algn="l"/>
              </a:tabLst>
              <a:defRPr/>
            </a:pPr>
            <a:r>
              <a:rPr lang="en-US" sz="2600" dirty="0"/>
              <a:t>Any activity that does </a:t>
            </a:r>
            <a:r>
              <a:rPr lang="en-US" sz="2600" b="1" u="sng" dirty="0">
                <a:solidFill>
                  <a:srgbClr val="3366FF"/>
                </a:solidFill>
              </a:rPr>
              <a:t>not</a:t>
            </a:r>
            <a:r>
              <a:rPr lang="en-US" sz="2600" dirty="0">
                <a:solidFill>
                  <a:srgbClr val="3366FF"/>
                </a:solidFill>
              </a:rPr>
              <a:t> </a:t>
            </a:r>
            <a:r>
              <a:rPr lang="en-US" sz="2600" dirty="0"/>
              <a:t>change form or function or is not necessary.</a:t>
            </a:r>
          </a:p>
          <a:p>
            <a:pPr marL="971550" lvl="1" indent="-514350">
              <a:buSzPct val="70000"/>
              <a:buFont typeface="Wingdings" panose="05000000000000000000" pitchFamily="2" charset="2"/>
              <a:buChar char="Ø"/>
              <a:tabLst>
                <a:tab pos="374650" algn="l"/>
              </a:tabLst>
              <a:defRPr/>
            </a:pPr>
            <a:r>
              <a:rPr lang="en-US" sz="2400" i="1" dirty="0">
                <a:solidFill>
                  <a:schemeClr val="accent6">
                    <a:lumMod val="50000"/>
                  </a:schemeClr>
                </a:solidFill>
              </a:rPr>
              <a:t>Ex – Sales, Production Control, Purchasing, HR, Shipping/Receiving, QC, Accounting, etc.</a:t>
            </a:r>
          </a:p>
          <a:p>
            <a:pPr marL="971550" lvl="1" indent="-514350">
              <a:buSzPct val="70000"/>
              <a:buFont typeface="Wingdings" panose="05000000000000000000" pitchFamily="2" charset="2"/>
              <a:buChar char="Ø"/>
              <a:tabLst>
                <a:tab pos="374650" algn="l"/>
              </a:tabLst>
              <a:defRPr/>
            </a:pPr>
            <a:endParaRPr lang="en-US" sz="2600" dirty="0"/>
          </a:p>
          <a:p>
            <a:pPr marL="514350" indent="-514350">
              <a:buSzPct val="70000"/>
              <a:buFont typeface="+mj-lt"/>
              <a:buAutoNum type="arabicParenR"/>
              <a:tabLst>
                <a:tab pos="374650" algn="l"/>
              </a:tabLst>
              <a:defRPr/>
            </a:pPr>
            <a:r>
              <a:rPr lang="en-US" sz="2600" dirty="0"/>
              <a:t>These activities should be eliminated, simplified, reduced, or integrated</a:t>
            </a:r>
            <a:r>
              <a:rPr lang="en-US" sz="2600" dirty="0" smtClean="0"/>
              <a:t>.</a:t>
            </a:r>
            <a:endParaRPr lang="en-US" sz="2600" dirty="0"/>
          </a:p>
        </p:txBody>
      </p:sp>
      <p:sp>
        <p:nvSpPr>
          <p:cNvPr id="6" name="TextBox 5"/>
          <p:cNvSpPr txBox="1"/>
          <p:nvPr/>
        </p:nvSpPr>
        <p:spPr>
          <a:xfrm>
            <a:off x="609600" y="1466467"/>
            <a:ext cx="6842078" cy="584775"/>
          </a:xfrm>
          <a:prstGeom prst="rect">
            <a:avLst/>
          </a:prstGeom>
          <a:noFill/>
        </p:spPr>
        <p:txBody>
          <a:bodyPr wrap="square" rtlCol="0">
            <a:spAutoFit/>
          </a:bodyPr>
          <a:lstStyle/>
          <a:p>
            <a:r>
              <a:rPr lang="en-US" altLang="en-US" sz="3200" b="1" dirty="0" smtClean="0">
                <a:solidFill>
                  <a:schemeClr val="accent2"/>
                </a:solidFill>
              </a:rPr>
              <a:t>Non Value-Added (95</a:t>
            </a:r>
            <a:r>
              <a:rPr lang="en-US" altLang="en-US" sz="3200" b="1" dirty="0">
                <a:solidFill>
                  <a:schemeClr val="accent2"/>
                </a:solidFill>
              </a:rPr>
              <a:t>%)</a:t>
            </a:r>
            <a:endParaRPr lang="en-US" sz="3200" b="1" dirty="0">
              <a:solidFill>
                <a:schemeClr val="accent2"/>
              </a:solidFill>
            </a:endParaRPr>
          </a:p>
        </p:txBody>
      </p:sp>
    </p:spTree>
    <p:extLst>
      <p:ext uri="{BB962C8B-B14F-4D97-AF65-F5344CB8AC3E}">
        <p14:creationId xmlns:p14="http://schemas.microsoft.com/office/powerpoint/2010/main" val="3798856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42" name="Rectangle 6"/>
          <p:cNvSpPr>
            <a:spLocks noGrp="1" noChangeArrowheads="1"/>
          </p:cNvSpPr>
          <p:nvPr>
            <p:ph type="title" idx="4294967295"/>
          </p:nvPr>
        </p:nvSpPr>
        <p:spPr>
          <a:xfrm>
            <a:off x="1600200" y="0"/>
            <a:ext cx="7239000" cy="1143000"/>
          </a:xfrm>
        </p:spPr>
        <p:txBody>
          <a:bodyPr/>
          <a:lstStyle/>
          <a:p>
            <a:pPr eaLnBrk="1" hangingPunct="1">
              <a:defRPr/>
            </a:pPr>
            <a:r>
              <a:rPr lang="en-US" altLang="en-US" dirty="0" smtClean="0"/>
              <a:t>Identify Value</a:t>
            </a:r>
          </a:p>
        </p:txBody>
      </p:sp>
      <p:sp>
        <p:nvSpPr>
          <p:cNvPr id="32773" name="Rectangle 1027"/>
          <p:cNvSpPr>
            <a:spLocks noChangeArrowheads="1"/>
          </p:cNvSpPr>
          <p:nvPr/>
        </p:nvSpPr>
        <p:spPr bwMode="auto">
          <a:xfrm>
            <a:off x="609600" y="2347414"/>
            <a:ext cx="8229600" cy="4343400"/>
          </a:xfrm>
          <a:prstGeom prst="rect">
            <a:avLst/>
          </a:prstGeom>
          <a:noFill/>
          <a:ln>
            <a:noFill/>
          </a:ln>
          <a:extLst/>
        </p:spPr>
        <p:txBody>
          <a:bodyPr lIns="0" tIns="0" rIns="0" bIns="0"/>
          <a:lstStyle/>
          <a:p>
            <a:pPr marL="514350" indent="-514350">
              <a:buSzPct val="70000"/>
              <a:buFont typeface="+mj-lt"/>
              <a:buAutoNum type="arabicParenR"/>
              <a:tabLst>
                <a:tab pos="374650" algn="l"/>
              </a:tabLst>
              <a:defRPr/>
            </a:pPr>
            <a:r>
              <a:rPr lang="en-US" sz="2600" dirty="0"/>
              <a:t>Any activity that does not change form or function </a:t>
            </a:r>
            <a:r>
              <a:rPr lang="en-US" sz="2600" b="1" dirty="0">
                <a:solidFill>
                  <a:srgbClr val="3366FF"/>
                </a:solidFill>
              </a:rPr>
              <a:t>BUT</a:t>
            </a:r>
            <a:r>
              <a:rPr lang="en-US" sz="2600" dirty="0"/>
              <a:t> is necessary.  </a:t>
            </a:r>
          </a:p>
          <a:p>
            <a:pPr marL="914400" lvl="1" indent="-457200">
              <a:buSzPct val="70000"/>
              <a:buFont typeface="Wingdings" panose="05000000000000000000" pitchFamily="2" charset="2"/>
              <a:buChar char="Ø"/>
              <a:tabLst>
                <a:tab pos="374650" algn="l"/>
              </a:tabLst>
              <a:defRPr/>
            </a:pPr>
            <a:r>
              <a:rPr lang="en-US" sz="2600" dirty="0">
                <a:solidFill>
                  <a:schemeClr val="accent6">
                    <a:lumMod val="50000"/>
                  </a:schemeClr>
                </a:solidFill>
              </a:rPr>
              <a:t>Ex: cleaning/packaging, </a:t>
            </a:r>
            <a:r>
              <a:rPr lang="en-US" sz="2600" dirty="0" err="1">
                <a:solidFill>
                  <a:schemeClr val="accent6">
                    <a:lumMod val="50000"/>
                  </a:schemeClr>
                </a:solidFill>
              </a:rPr>
              <a:t>debur</a:t>
            </a:r>
            <a:r>
              <a:rPr lang="en-US" sz="2600" dirty="0">
                <a:solidFill>
                  <a:schemeClr val="accent6">
                    <a:lumMod val="50000"/>
                  </a:schemeClr>
                </a:solidFill>
              </a:rPr>
              <a:t>, inspection, etc.</a:t>
            </a:r>
          </a:p>
          <a:p>
            <a:pPr marL="914400" lvl="1" indent="-457200">
              <a:buSzPct val="70000"/>
              <a:buFont typeface="Wingdings" panose="05000000000000000000" pitchFamily="2" charset="2"/>
              <a:buChar char="Ø"/>
              <a:tabLst>
                <a:tab pos="374650" algn="l"/>
              </a:tabLst>
              <a:defRPr/>
            </a:pPr>
            <a:endParaRPr lang="en-US" sz="2600" dirty="0"/>
          </a:p>
          <a:p>
            <a:pPr marL="514350" indent="-514350">
              <a:buSzPct val="70000"/>
              <a:buFont typeface="+mj-lt"/>
              <a:buAutoNum type="arabicParenR"/>
              <a:tabLst>
                <a:tab pos="374650" algn="l"/>
              </a:tabLst>
              <a:defRPr/>
            </a:pPr>
            <a:r>
              <a:rPr lang="en-US" sz="2600" dirty="0"/>
              <a:t>These activities should be simplified, reduced, or integrated.</a:t>
            </a:r>
          </a:p>
        </p:txBody>
      </p:sp>
      <p:sp>
        <p:nvSpPr>
          <p:cNvPr id="6" name="TextBox 5"/>
          <p:cNvSpPr txBox="1"/>
          <p:nvPr/>
        </p:nvSpPr>
        <p:spPr>
          <a:xfrm>
            <a:off x="609600" y="1466467"/>
            <a:ext cx="6842078" cy="584775"/>
          </a:xfrm>
          <a:prstGeom prst="rect">
            <a:avLst/>
          </a:prstGeom>
          <a:noFill/>
        </p:spPr>
        <p:txBody>
          <a:bodyPr wrap="square" rtlCol="0">
            <a:spAutoFit/>
          </a:bodyPr>
          <a:lstStyle/>
          <a:p>
            <a:r>
              <a:rPr lang="en-US" altLang="en-US" sz="3200" b="1" dirty="0" smtClean="0">
                <a:solidFill>
                  <a:schemeClr val="accent2"/>
                </a:solidFill>
              </a:rPr>
              <a:t>Non Value-Added </a:t>
            </a:r>
            <a:r>
              <a:rPr lang="en-US" altLang="en-US" sz="3200" b="1" u="sng" dirty="0" smtClean="0">
                <a:solidFill>
                  <a:schemeClr val="accent2"/>
                </a:solidFill>
              </a:rPr>
              <a:t>BUT </a:t>
            </a:r>
            <a:r>
              <a:rPr lang="en-US" altLang="en-US" sz="3200" b="1" dirty="0" smtClean="0">
                <a:solidFill>
                  <a:schemeClr val="accent2"/>
                </a:solidFill>
              </a:rPr>
              <a:t>Necessary</a:t>
            </a:r>
            <a:endParaRPr lang="en-US" sz="3200" b="1" dirty="0">
              <a:solidFill>
                <a:schemeClr val="accent2"/>
              </a:solidFill>
            </a:endParaRPr>
          </a:p>
        </p:txBody>
      </p:sp>
    </p:spTree>
    <p:extLst>
      <p:ext uri="{BB962C8B-B14F-4D97-AF65-F5344CB8AC3E}">
        <p14:creationId xmlns:p14="http://schemas.microsoft.com/office/powerpoint/2010/main" val="656674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Lean- Value Stream and Non Value Example.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1524000" y="1428750"/>
            <a:ext cx="6019800" cy="4514850"/>
          </a:xfrm>
          <a:prstGeom prst="rect">
            <a:avLst/>
          </a:prstGeom>
          <a:ln w="88900" cap="sq" cmpd="thickThin">
            <a:solidFill>
              <a:srgbClr val="000000"/>
            </a:solidFill>
            <a:prstDash val="solid"/>
            <a:miter lim="800000"/>
          </a:ln>
          <a:effectLst>
            <a:innerShdw blurRad="76200">
              <a:srgbClr val="000000"/>
            </a:innerShdw>
          </a:effectLst>
        </p:spPr>
      </p:pic>
      <p:sp>
        <p:nvSpPr>
          <p:cNvPr id="3" name="Rectangle 6"/>
          <p:cNvSpPr txBox="1">
            <a:spLocks noChangeArrowheads="1"/>
          </p:cNvSpPr>
          <p:nvPr/>
        </p:nvSpPr>
        <p:spPr bwMode="auto">
          <a:xfrm>
            <a:off x="1600200" y="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rgbClr val="AF423F"/>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altLang="en-US" dirty="0" smtClean="0"/>
              <a:t>Map the Value Stream</a:t>
            </a:r>
          </a:p>
        </p:txBody>
      </p:sp>
    </p:spTree>
    <p:extLst>
      <p:ext uri="{BB962C8B-B14F-4D97-AF65-F5344CB8AC3E}">
        <p14:creationId xmlns:p14="http://schemas.microsoft.com/office/powerpoint/2010/main" val="16459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6984</TotalTime>
  <Words>776</Words>
  <Application>Microsoft Office PowerPoint</Application>
  <PresentationFormat>On-screen Show (4:3)</PresentationFormat>
  <Paragraphs>192</Paragraphs>
  <Slides>23</Slides>
  <Notes>19</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Arial Narrow</vt:lpstr>
      <vt:lpstr>Calibri</vt:lpstr>
      <vt:lpstr>Times New Roman</vt:lpstr>
      <vt:lpstr>Wingdings</vt:lpstr>
      <vt:lpstr>Wingdings 2</vt:lpstr>
      <vt:lpstr>1_Custom Design</vt:lpstr>
      <vt:lpstr>Custom Design</vt:lpstr>
      <vt:lpstr>PowerPoint Presentation</vt:lpstr>
      <vt:lpstr>Course Agenda</vt:lpstr>
      <vt:lpstr>Round 1:  ENGR CATAMARAN</vt:lpstr>
      <vt:lpstr>Lean</vt:lpstr>
      <vt:lpstr>Principles for Lean Manufacturing</vt:lpstr>
      <vt:lpstr>Identify Value</vt:lpstr>
      <vt:lpstr>Identify Value</vt:lpstr>
      <vt:lpstr>Identify Value</vt:lpstr>
      <vt:lpstr>PowerPoint Presentation</vt:lpstr>
      <vt:lpstr>PowerPoint Presentation</vt:lpstr>
      <vt:lpstr>Why Focus on Waste ?</vt:lpstr>
      <vt:lpstr>Lean = Eliminating Waste</vt:lpstr>
      <vt:lpstr>Motion</vt:lpstr>
      <vt:lpstr>Organization</vt:lpstr>
      <vt:lpstr>Creating Flow</vt:lpstr>
      <vt:lpstr>Step 1: Group Products</vt:lpstr>
      <vt:lpstr>Step 2: Establish Cycle Time</vt:lpstr>
      <vt:lpstr>Step 3: Review Work Sequence</vt:lpstr>
      <vt:lpstr>Step 4: Combine Work / Balance Process</vt:lpstr>
      <vt:lpstr>Round 2:  ENGR CATAMARAN</vt:lpstr>
      <vt:lpstr>Lean Building Blocks</vt:lpstr>
      <vt:lpstr>Questions?</vt:lpstr>
      <vt:lpstr>PowerPoint Presentation</vt:lpstr>
    </vt:vector>
  </TitlesOfParts>
  <Company>OVP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Gary Redford Biography</dc:title>
  <dc:creator>Gary Redford</dc:creator>
  <cp:lastModifiedBy>Melissa S. Wendell</cp:lastModifiedBy>
  <cp:revision>306</cp:revision>
  <dcterms:created xsi:type="dcterms:W3CDTF">2008-08-22T22:38:16Z</dcterms:created>
  <dcterms:modified xsi:type="dcterms:W3CDTF">2017-08-06T21:18:23Z</dcterms:modified>
</cp:coreProperties>
</file>